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400" r:id="rId2"/>
    <p:sldId id="2020" r:id="rId3"/>
    <p:sldId id="2401" r:id="rId4"/>
    <p:sldId id="2021" r:id="rId5"/>
    <p:sldId id="2245" r:id="rId6"/>
    <p:sldId id="2246" r:id="rId7"/>
    <p:sldId id="2328" r:id="rId8"/>
    <p:sldId id="2247" r:id="rId9"/>
    <p:sldId id="2282" r:id="rId10"/>
    <p:sldId id="2285" r:id="rId11"/>
    <p:sldId id="2330" r:id="rId12"/>
    <p:sldId id="2297" r:id="rId13"/>
    <p:sldId id="2298" r:id="rId14"/>
    <p:sldId id="2331" r:id="rId15"/>
    <p:sldId id="2286" r:id="rId16"/>
    <p:sldId id="2333" r:id="rId17"/>
    <p:sldId id="2508" r:id="rId18"/>
    <p:sldId id="2248" r:id="rId19"/>
    <p:sldId id="2499" r:id="rId20"/>
    <p:sldId id="2287" r:id="rId21"/>
    <p:sldId id="2288" r:id="rId22"/>
    <p:sldId id="2518" r:id="rId23"/>
    <p:sldId id="2519" r:id="rId24"/>
    <p:sldId id="2249" r:id="rId25"/>
    <p:sldId id="2289" r:id="rId26"/>
    <p:sldId id="2290" r:id="rId27"/>
    <p:sldId id="2291" r:id="rId28"/>
    <p:sldId id="2292" r:id="rId29"/>
    <p:sldId id="2293" r:id="rId30"/>
    <p:sldId id="2250" r:id="rId31"/>
    <p:sldId id="2252" r:id="rId32"/>
    <p:sldId id="2253" r:id="rId33"/>
    <p:sldId id="2254" r:id="rId34"/>
    <p:sldId id="2257" r:id="rId35"/>
    <p:sldId id="2337" r:id="rId36"/>
    <p:sldId id="2255" r:id="rId37"/>
    <p:sldId id="2402" r:id="rId38"/>
    <p:sldId id="2304" r:id="rId39"/>
    <p:sldId id="2305" r:id="rId40"/>
    <p:sldId id="2306" r:id="rId41"/>
    <p:sldId id="2307" r:id="rId42"/>
    <p:sldId id="2256" r:id="rId43"/>
    <p:sldId id="2308" r:id="rId44"/>
    <p:sldId id="2259" r:id="rId45"/>
    <p:sldId id="2260" r:id="rId46"/>
    <p:sldId id="2309" r:id="rId47"/>
    <p:sldId id="2261" r:id="rId48"/>
    <p:sldId id="2262" r:id="rId49"/>
    <p:sldId id="2311" r:id="rId50"/>
    <p:sldId id="2509" r:id="rId51"/>
    <p:sldId id="2312" r:id="rId52"/>
    <p:sldId id="2341" r:id="rId53"/>
    <p:sldId id="2510" r:id="rId54"/>
    <p:sldId id="2342" r:id="rId55"/>
    <p:sldId id="2313" r:id="rId56"/>
    <p:sldId id="2314" r:id="rId57"/>
    <p:sldId id="2264" r:id="rId58"/>
    <p:sldId id="2513" r:id="rId59"/>
    <p:sldId id="2265" r:id="rId60"/>
    <p:sldId id="2511" r:id="rId61"/>
    <p:sldId id="2512" r:id="rId62"/>
    <p:sldId id="2514" r:id="rId63"/>
    <p:sldId id="2408" r:id="rId64"/>
    <p:sldId id="2268" r:id="rId65"/>
    <p:sldId id="2320" r:id="rId66"/>
    <p:sldId id="2269" r:id="rId67"/>
    <p:sldId id="2270" r:id="rId68"/>
    <p:sldId id="2515" r:id="rId69"/>
    <p:sldId id="2271" r:id="rId70"/>
    <p:sldId id="2409" r:id="rId71"/>
    <p:sldId id="2322" r:id="rId72"/>
    <p:sldId id="2323" r:id="rId73"/>
    <p:sldId id="2272" r:id="rId74"/>
    <p:sldId id="2345" r:id="rId75"/>
    <p:sldId id="2324" r:id="rId76"/>
    <p:sldId id="2273" r:id="rId77"/>
    <p:sldId id="2410" r:id="rId78"/>
    <p:sldId id="2411" r:id="rId79"/>
    <p:sldId id="2412" r:id="rId80"/>
    <p:sldId id="2275" r:id="rId81"/>
    <p:sldId id="2502" r:id="rId82"/>
    <p:sldId id="2325" r:id="rId83"/>
    <p:sldId id="2503" r:id="rId84"/>
    <p:sldId id="2504" r:id="rId85"/>
    <p:sldId id="2505" r:id="rId86"/>
    <p:sldId id="2506" r:id="rId87"/>
    <p:sldId id="2507" r:id="rId88"/>
    <p:sldId id="2516" r:id="rId89"/>
    <p:sldId id="2517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A30"/>
    <a:srgbClr val="FF7C80"/>
    <a:srgbClr val="D3CDB7"/>
    <a:srgbClr val="F5D4D8"/>
    <a:srgbClr val="F2A9B2"/>
    <a:srgbClr val="F4F1F0"/>
    <a:srgbClr val="383838"/>
    <a:srgbClr val="EBE9E2"/>
    <a:srgbClr val="FFCCCC"/>
    <a:srgbClr val="737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1" autoAdjust="0"/>
    <p:restoredTop sz="50787" autoAdjust="0"/>
  </p:normalViewPr>
  <p:slideViewPr>
    <p:cSldViewPr snapToGrid="0">
      <p:cViewPr>
        <p:scale>
          <a:sx n="50" d="100"/>
          <a:sy n="50" d="100"/>
        </p:scale>
        <p:origin x="-438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38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D%9C%E7%94%AB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.gushiwen.org/authorv_44a3e42d2501.aspx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.gushiwen.org/authorv_515ea88d1858.aspx" TargetMode="External"/><Relationship Id="rId4" Type="http://schemas.openxmlformats.org/officeDocument/2006/relationships/hyperlink" Target="https://so.gushiwen.org/authorv_c0b5e94c4333.aspx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.gushiwen.org/authorv_85097dd0c645.aspx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汉专写作（一）</a:t>
            </a:r>
          </a:p>
          <a:p>
            <a:r>
              <a:rPr lang="zh-CN" altLang="en-US" dirty="0"/>
              <a:t>同学们一看到写作一般会有三种感觉：不屑（切，写作文有什么好学的）  恐惧（天哪，写东西什么的最讨厌了） 无感（写作是什么鬼）</a:t>
            </a:r>
          </a:p>
          <a:p>
            <a:r>
              <a:rPr lang="zh-CN" altLang="en-US" dirty="0"/>
              <a:t>其实写作</a:t>
            </a:r>
            <a:r>
              <a:rPr lang="en-US" altLang="zh-CN" dirty="0"/>
              <a:t>-</a:t>
            </a:r>
            <a:r>
              <a:rPr lang="zh-CN" altLang="en-US" dirty="0"/>
              <a:t>很美</a:t>
            </a:r>
            <a:r>
              <a:rPr lang="en-US" altLang="zh-CN" dirty="0"/>
              <a:t>-</a:t>
            </a:r>
            <a:r>
              <a:rPr lang="zh-CN" altLang="en-US" dirty="0"/>
              <a:t>很简单</a:t>
            </a:r>
            <a:r>
              <a:rPr lang="en-US" altLang="zh-CN" dirty="0"/>
              <a:t>-</a:t>
            </a:r>
            <a:r>
              <a:rPr lang="zh-CN" altLang="en-US" dirty="0"/>
              <a:t>很有用   </a:t>
            </a:r>
          </a:p>
          <a:p>
            <a:r>
              <a:rPr lang="zh-CN" altLang="en-US" dirty="0"/>
              <a:t>即使不考也值得一学，这是一门基本功，会写的同时也学会了欣赏。</a:t>
            </a:r>
          </a:p>
          <a:p>
            <a:r>
              <a:rPr lang="zh-CN" altLang="en-US" dirty="0"/>
              <a:t>同时，当你内心充满了浓浓的情绪无处宣泄时我们总是会说，无言以对，无以言表，无语，那是因为你不会用恰如其分的语言来表达。</a:t>
            </a:r>
          </a:p>
          <a:p>
            <a:r>
              <a:rPr lang="zh-CN" altLang="en-US" dirty="0"/>
              <a:t>在这个高速发展的时代，输入法完全取代了纸笔，</a:t>
            </a:r>
            <a:r>
              <a:rPr lang="en-US" altLang="zh-CN" dirty="0"/>
              <a:t>”</a:t>
            </a:r>
            <a:r>
              <a:rPr lang="zh-CN" altLang="en-US" dirty="0"/>
              <a:t>文化速食</a:t>
            </a:r>
            <a:r>
              <a:rPr lang="en-US" altLang="zh-CN" dirty="0"/>
              <a:t>“</a:t>
            </a:r>
            <a:r>
              <a:rPr lang="zh-CN" altLang="en-US" dirty="0"/>
              <a:t>吃多了也是会影响精神健康的，如果你能拿起笔，哪怕只是写一两句，也能感受原始艺术带给你的宁静与愉悦。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安史之乱爆发后，杜甫逃离长安，安置家小后只身奔赴国难，中途却被胡兵俘至长安。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在这里，他亲身感受了国恨家愁，写下《哀江头》、《悲陈陶》、《悲青坂》、《春望》等名篇。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至德二年冒险逃出长安，被肃宗任命为左拾遗，因营救房琯而触怒肃宗不得重用，写下《北征》和《羌村三首》，表现出强烈的平民意识。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后长安光复，房琯被贬，杜甫受牵连，永远离开了长安。由洛阳回华州路上深入民间，写下《三吏》、《三别》。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这一时期时间虽短，但生活变迁最剧烈，时势最动荡，佳作也最多。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肃宗至德二年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(757),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杜甫四十六岁从长安逃出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潜奔凤翔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授左拾遗。当时的宰相房琯因兵败于陈陶斜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又因任用非人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被罢去相职。杜甫上疏为房琯开脱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触怒肃宗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将其诏付三司问罪。宰相张镐力救得免。肃宗允准杜甫回家探亲。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成群的鸡正在乱叫，客人来的时候还在争斗。把鸡赶到它们栖息的庭树上，这才听到有人在敲柴门。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四五位村中的年长者，来慰问我由远地归来。每个人手里都带着礼物，从榼里往外倒酒，酒有的清，有的浊。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一再解释，酒味之所以淡薄，是由于田地没人去耕耘。战争尚未平息，年轻人全都东征去了。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请让我为父老歌唱，在艰难的日子里， 感谢父老携酒慰问的深情。歌唱完毕不禁仰天长叹，在座的客人也都热泪纵横不绝，悲伤之至。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这第三首，叙述</a:t>
            </a:r>
            <a:r>
              <a:rPr lang="zh-CN" altLang="en-US" sz="1200" b="1" i="0" u="sng" kern="1200" dirty="0" smtClean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邻里携酒深情慰问及诗人致谢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的情景。通过父老们的话，反映出广大人民的生活。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于成都西郭盖草堂，开始“漂泊西南”的生活。自耕自种，生活较为安稳，约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年，作诗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，是其创作的有一丰收期。后因避战乱离去，严武镇守蜀地时回草堂，被举荐为检校工部员外郎，不到半年即辞职，严武去世后失去庇护者，杜甫离开草堂继续漂泊。后漂泊江南，辗转零落，自身的衰老、漂泊，亲友的杳无音讯，国家的动荡不安都沉重地压在诗人心头。终于在大历五年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年）病倒在行往岳阳的舟中，写下绝笔诗《风疾舟中伏枕书怀三十六韵奉呈湖南亲友》。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岁左右离开家，开始游历。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岁参加科考，但是名落孙山，不过因为政治安定，生活无负担，他没放在心上。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因为父亲在兖州做司马，所以去兖州省亲，开始第二次游历“放荡齐赵间，裘马多清狂”。写了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望岳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岁，与被赐金放还的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岁的李白在洛阳相遇，相约去开封、商丘旅游，见了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岁的高适。第二年，在济南碰见李白，一起讨论炼丹求仙的事情，还去拜访了隐士，两人互赠诗歌。之后再也没有见面。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岁的杜甫应诏参加科考，因为李林甫害怕被士人揭发，令无一人中榜。杜甫打击很大，为了谋取官职，开始向达官贵人投诗献赋，但没有结果。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这一时期他的父亲去世了，加剧了他的生活困境。生活困顿使他的诗风开始转向政治性和现实性，脱离了浪漫主义，体会到下层人民的生活困难，写出了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兵车行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丽人行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等作品。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年，杜甫被授予河西尉，拒绝了，又被任命为兵曹参军（看守兵甲器械和钥匙），接受了。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岁。回老家看妻儿，小儿子饿死了。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十一月，安史之乱爆发。第二年，唐玄宗西逃。唐肃宗即位，杜甫北上，结果被叛军俘虏，一起被俘虏的还有王维。后来逃跑，投奔唐肃宗，被任命为左拾遗，劝谏大臣。因为上疏触怒唐肃宗，被贬谪到华州。后来长安收复，北上，结果又被贬谪，自此永远离开了长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三吏三别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这一时期的作品。因为关东大旱，杜甫弃官，搬家到西南。到了成都，盖了一间草房子。有人推荐他做了检校工部员外郎，所以也叫作杜工部，没干多久就辞职。非常穷苦，“痴儿不知父子礼，叫怒索饭啼东门”。后来举荐他的人去世，他不得不离开草堂，继续漂泊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到了奉节，奉节都督照顾他，在这里看地，自己也租了农田，雇人种地，这一段生活还可以，达到创作高潮。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年，思乡心切，乘舟出峡，年底到了岳阳，在岳阳楼写下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登岳阳楼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岁左右离开家，开始游历。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岁参加科考，但是名落孙山，不过因为政治安定，生活无负担，他没放在心上。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因为父亲在兖州做司马，所以去兖州省亲，开始第二次游历“放荡齐赵间，裘马多清狂”。写了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望岳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岁，与被赐金放还的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岁的李白在洛阳相遇，相约去开封、商丘旅游，见了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岁的高适。第二年，在济南碰见李白，一起讨论炼丹求仙的事情，还去拜访了隐士，两人互赠诗歌。之后再也没有见面。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岁的杜甫应诏参加科考，因为李林甫害怕被士人揭发，令无一人中榜。杜甫打击很大，为了谋取官职，开始向达官贵人投诗献赋，但没有结果。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这一时期他的父亲去世了，加剧了他的生活困境。生活困顿使他的诗风开始转向政治性和现实性，脱离了浪漫主义，体会到下层人民的生活困难，写出了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兵车行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丽人行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等作品。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年，杜甫被授予河西尉，拒绝了，又被任命为兵曹参军（看守兵甲器械和钥匙），接受了。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岁。回老家看妻儿，小儿子饿死了。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十一月，安史之乱爆发。第二年，唐玄宗西逃。唐肃宗即位，杜甫北上，结果被叛军俘虏，一起被俘虏的还有王维。后来逃跑，投奔唐肃宗，被任命为左拾遗，劝谏大臣。因为上疏触怒唐肃宗，被贬谪到华州。后来长安收复，北上，结果又被贬谪，自此永远离开了长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三吏三别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这一时期的作品。因为关东大旱，杜甫弃官，搬家到西南。到了成都，盖了一间草房子。有人推荐他做了检校工部员外郎，所以也叫作杜工部，没干多久就辞职。非常穷苦，“痴儿不知父子礼，叫怒索饭啼东门”。后来举荐他的人去世，他不得不离开草堂，继续漂泊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到了奉节，奉节都督照顾他，在这里看地，自己也租了农田，雇人种地，这一段生活还可以，达到创作高潮。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年，思乡心切，乘舟出峡，年底到了岳阳，在岳阳楼写下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登岳阳楼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69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王嗣奭是第一个把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杜甫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尊为诗圣的人。并很快被人认可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杜甫一生追求“致君尧舜上，再使风俗淳”的儒家思想，以积极入世的人生态度，极力想挽救唐王朝由盛转衰的颓势，恢复唐王朝盛世秩序，并为之奔走呼号，惨淡经营。对国家民族表现出强烈责任感。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虽乏谏诤姿，恐君有遗失”表现出儒家传统文化熏陶下的封建士子的强烈责任心；“感时花溅泪，恨别鸟惊心”、“穷年忧黎元，叹息肠内热”为山河破碎、战争带给人民的深重苦难而哀叹；从忠君观念出发，勉励人们为国家大业“勿为新婚念，努力事戎行”，盼望着“周汉获再兴，宜光果明哲”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甫在青年时代一度醉心于道家，特别对仙丹灵芝以及长生仙界充满向往，只是盛唐时代风尚的产物。对佛教的兴趣主要是壮年之后，一生蹭蹬，志向未行，生活中极度的苦闷得不到宣泄，寻求心灵慰藉。所以佛教只是杜甫心灵受创时的栖居所在。杜甫虽受到佛道二教影响，但占主导地位的始终是儒家思想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诗人将时代症结以及暴露的一系列社会问题全部纳入诗篇中，以高超的艺术手法表现出来，成为《诗经》以来中国诗歌优良传统的伟大继承者，他作的诗篇反映了玄、肃、代三朝的事迹和生活，获得“诗史”的美誉，这在政治诗和时事诗中体现得尤为充分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诗人将时代症结以及暴露的一系列社会问题全部纳入诗篇中，以高超的艺术手法表现出来，成为《诗经》以来中国诗歌优良传统的伟大继承者，他作的诗篇反映了玄、肃、代三朝的事迹和生活，获得“诗史”的美誉，这在政治诗和时事诗中体现得尤为充分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译文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锦官城置身于战乱之外，江村里有八九家人家。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圆圆的新荷小叶静静地浮在水面上，嫩绿的小麦已在轻轻地扬花。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真想寻一住宅从此终老，耕田劳作远离长安。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很惭愧不能像葛洪那般，抛弃一切世俗求仙问药。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拉弓要拉最坚硬的，射箭要射最长的。射人先要射马，擒贼先要擒住他们的首领。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杀人要有限制，各个国家都有边界。只要能够制止敌人的侵犯就可以了，难道打仗就是为了多杀人吗？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前四句极像谣谚，可能是当时军中流行的作战歌诀。马目标大易射，马倒则人非死即伤，故先射马，蛇无头而不行，王擒则贼自溃散，故先擒王。擒王句乃主意所在，下四句便是引伸这一句的。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亦有限：是说也有个限度，有个主从。正承上句意。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沈德潜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杜诗偶评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：“诸本杀人亦有限，惟文待诏（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文徵明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）作杀人亦无限，以开合语出之，较有味。”不确。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天宝十一载（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年），四十岁的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杜甫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前出塞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是一系列军事题材的诗歌。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最后两句是说如果能抵制外来侵略的话，那末只要擒其渠魁就行了，又哪在多杀人呢？张远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杜诗会粹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：“大经济语，借戍卒口中说出。”在这里我们相当明显的看到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杜甫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的政治观点。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71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上句“有”字喑含讽意，揭出功业的罪恶本质。“旧丘”犹“故园”，即“老家”。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召募，这时已实行募兵制的“扩（音廓）骑”。蓟门，点明出塞的地点。其地在今北京一带，当时属渔阳节度使安禄山管辖。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这两句模仿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木兰诗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的“东市买骏马，西市买鞍辕”的句法。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道周，即道边。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斑白，是发半白，泛指老人。居上列，即坐在上头。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酒酣，是酒喝到一半的时候。庶羞，即莱肴。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白居易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诗“人老意多慈”，老人送别，只希望小伙子能多吃点。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别有赠，即下句的“吴钩”。“别”字对上文“庶羞”而言。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吴钩，春秋时吴王阖闾所作之刀，后通用为宝刀名。深喜所赠宝刀，暗合自己“封侯”的志愿，所以“含笑”而细玩。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后出塞五首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当作于公元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（唐玄宗天宝十四载）冬，安禄山反唐之初。目的在于通过一个脱身归来的士兵的自述，大声疾呼的揭露安禄山的反唐真相，叫唐明皇快快清醒过来，并指出养成禄山反叛的原因，即在于他自己的好大喜功，过宠边将，以致禄山得以边功市宠、形成养虎贻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85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59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332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51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）重视诗歌兴、观、群、怨的教化功能，这突出表现在对陈子昂、元稹的评价。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）对唐代反对唐初及齐梁浮靡文风，对复兴汉魏风骨的诗歌革新运动持赞成态度。注意语言的精雕细琢：“为人性僻耽佳句，语不惊人死不休”；作律诗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首，是唐代律诗艺术最高成就的体现者。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之，杜甫在创作理论上，一方面强调思想内容，同时又注重艺术表现；一方面推重古体，又留心近体；一方面要求风格语言的雄浑古朴，又重视雕琢用心，讲究清丽华美。这种眼界开阔、注意到艺术创作的各个方面的特色，构成了杜甫“不薄今人爱古人”的“转益多师”的理论原则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）重视诗歌兴、观、群、怨的教化功能，这突出表现在对陈子昂、元稹的评价。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）对唐代反对唐初及齐梁浮靡文风，对复兴汉魏风骨的诗歌革新运动持赞成态度。注意语言的精雕细琢：“为人性僻耽佳句，语不惊人死不休”；作律诗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首，是唐代律诗艺术最高成就的体现者。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之，杜甫在创作理论上，一方面强调思想内容，同时又注重艺术表现；一方面推重古体，又留心近体；一方面要求风格语言的雄浑古朴，又重视雕琢用心，讲究清丽华美。这种眼界开阔、注意到艺术创作的各个方面的特色，构成了杜甫“不薄今人爱古人”的“转益多师”的理论原则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1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祖籍在京兆杜陵，祖籍陕西西安。汉宣帝刘洵之墓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少陵，汉宣帝许后之墓，曾经把家搬到这附近。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杜甫家世：其十三世祖是晋代名将杜预，杜氏家族自晋至唐历代有人做官。迁居河南，祖父、父亲皆为官，母亲为士族中门第最高的清河崔氏。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是一个有悠久传统的官僚家庭。至杜甫这一代，家族已渐趋衰落。其远祖杜预博学多才，研究《左传》，著有《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春秋经传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集解》。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父杜审言与李峤、崔融、苏味道同为“文章四友”，诗歌与宋之问、沈佺期齐名，共同奠定了五言律诗的完整形式。受家庭影响，排律体诗在杜甫笔下得到很大发展。家族良好的人文环境启迪其政治理想、滋养其文学才能，使杜甫渴望向祖辈一样建功立业，重振家声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12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读书与壮游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712-746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0-35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</a:p>
          <a:p>
            <a:pPr>
              <a:lnSpc>
                <a:spcPct val="200000"/>
              </a:lnSpc>
            </a:pP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12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困食长安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746-755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36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-44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</a:p>
          <a:p>
            <a:pPr>
              <a:lnSpc>
                <a:spcPct val="200000"/>
              </a:lnSpc>
            </a:pP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12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陷贼与为官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756-759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45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-48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</a:p>
          <a:p>
            <a:pPr>
              <a:lnSpc>
                <a:spcPct val="200000"/>
              </a:lnSpc>
            </a:pP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12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漂泊西南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时期（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759-770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48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  <a:r>
              <a:rPr lang="en-US" altLang="zh-CN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-59</a:t>
            </a:r>
            <a:r>
              <a:rPr lang="zh-CN" altLang="en-US" sz="12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岁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岁左右离开家，开始游历。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岁参加科考，但是名落孙山，不过因为政治安定，生活无负担，他没放在心上。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因为父亲在兖州做司马，所以去兖州省亲，开始第二次游历“放荡齐赵间，裘马多清狂”。写了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望岳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岁，与被赐金放还的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岁的李白在洛阳相遇，相约去开封、商丘旅游，见了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岁的高适。第二年，在济南碰见李白，一起讨论炼丹求仙的事情，还去拜访了隐士，两人互赠诗歌。之后再也没有见面。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岁的杜甫应诏参加科考，因为李林甫害怕被士人揭发，令无一人中榜。杜甫打击很大，为了谋取官职，开始向达官贵人投诗献赋，但没有结果。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这一时期他的父亲去世了，加剧了他的生活困境。生活困顿使他的诗风开始转向政治性和现实性，脱离了浪漫主义，体会到下层人民的生活困难，写出了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兵车行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丽人行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等作品。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年，杜甫被授予河西尉，拒绝了，又被任命为兵曹参军（看守兵甲器械和钥匙），接受了。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岁。回老家看妻儿，小儿子饿死了。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十一月，安史之乱爆发。第二年，唐玄宗西逃。唐肃宗即位，杜甫北上，结果被叛军俘虏，一起被俘虏的还有王维。后来逃跑，投奔唐肃宗，被任命为左拾遗，劝谏大臣。因为上疏触怒唐肃宗，被贬谪到华州。后来长安收复，北上，结果又被贬谪，自此永远离开了长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三吏三别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这一时期的作品。因为关东大旱，杜甫弃官，搬家到西南。到了成都，盖了一间草房子。有人推荐他做了检校工部员外郎，所以也叫作杜工部，没干多久就辞职。非常穷苦，“痴儿不知父子礼，叫怒索饭啼东门”。后来举荐他的人去世，他不得不离开草堂，继续漂泊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到了奉节，奉节都督照顾他，在这里看地，自己也租了农田，雇人种地，这一段生活还可以，达到创作高潮。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765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年，思乡心切，乘舟出峡，年底到了岳阳，在岳阳楼写下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登岳阳楼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这一时期，杜甫赴长安参加考试，受李林甫操纵，应试者全部未被录取。为谋取官职，解决生计问题，杜甫开始向达官们投诗献赋，以求得赏识。有作品《奉赠韦左丞丈二十二韵》、《赠翰林张学士》等。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政治失意加剧了杜甫物质生活的艰难，个人的痛苦遭际使他与民众接近，深刻体会到了社会底层百姓谋生的辛苦，对当权贵族腐败行径批判加强，诗歌政治性和现实性加强。作有《兵车行》、《丽人行》等优秀作品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长安雨灾，关中大饥，杜甫于长安求仕十年，终于获官参军，路经骊山想到玄宗与杨贵妃在华清宫尽情享乐，百姓却饥寒交迫，至家中发现幼子已饿死，于是奋笔写下《自京赴奉先县咏怀五百字》，个人的不幸遭遇、人民的苦难生活与对国家命运的忧心，显示出了沉郁顿挫的风格。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兵车辚辚，战马萧萧，出征士兵弓箭各自佩在腰。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爹娘妻子儿女奔跑来相送，行军时扬起的尘土遮天蔽日以致看不见咸阳桥。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拦在路上牵着士兵衣服顿脚哭，哭声直上天空冲入云霄。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路旁经过的人询问行人怎么回事，行人只说官府征兵实在太频繁。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有的人十五岁到黄河以北去戍守，便是四十岁还要被派到河西去营田。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从军出征时尚未成丁，还要里长替裹头巾，回来时已经满头白发，却仍要去戍守边疆。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边疆战士血流成河，皇上开拓边疆的念头还没停止。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您没听说汉家华山以东两百州，千村万寨野草丛生田地荒芜。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即使有健壮的妇女手拿锄犁耕种，田土里的庄稼也是东倒西歪不成行。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更何况关中的士兵能顽强苦战，像鸡狗一样被赶上战场卖命。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尽管长者询问，征人哪里敢诉说心中的冤屈愤恨？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就像今年冬天，还没有停止征调函谷关以西的士兵。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官府紧急地催逼百姓交租税，租税从哪里出？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百姓相信生男孩是坏事情，反而不如生女孩好。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生下女孩还能够嫁给近邻，生下男孩只能战死沙场埋没在荒草间。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你没看见在那青海的边上，自古以来战死士兵的白骨无人掩埋。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那里的新鬼含冤旧鬼痛哭，阴天冷雨时凄惨哀叫声不断。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杜陵地方，有我这么个布衣，年纪越大，反而越发不合时宜。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对自己的要求，多么愚蠢可笑，私自下了决心，要向稷契看齐。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这种想法竟然不合实际，落得个到处碰壁，头都白了，却甘愿辛辛苦苦，不肯休息。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有一天盖上棺材，这事便无法再提，只要还没有咽气，志向就不能转移。一年到头，都为老百姓发愁、叹息，想到他们的苦难，心里像火烧似的焦急。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尽管惹得同辈的先生们冷嘲热讽，却更加激昂无比，引吭高歌，毫不泄气。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我何尝没有隐居的打算，在江海之间打发日子，岂不清高？只是碰上个像尧舜那样贤明的皇帝，不忍心轻易地丢下他，自己去逍遥。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" y="6488668"/>
            <a:ext cx="12192000" cy="400110"/>
          </a:xfrm>
          <a:prstGeom prst="rect">
            <a:avLst/>
          </a:prstGeom>
          <a:solidFill>
            <a:srgbClr val="A7B9A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www.sunlands.com     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卡→在“更多功能”反馈    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正课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19:30-21:40      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精讲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：杜甫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en-US" altLang="zh-CN" sz="2000" b="1" baseline="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120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分钟全勤奖</a:t>
            </a: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330193_114446577000_2"/>
          <p:cNvPicPr>
            <a:picLocks noChangeAspect="1"/>
          </p:cNvPicPr>
          <p:nvPr/>
        </p:nvPicPr>
        <p:blipFill>
          <a:blip r:embed="rId3"/>
          <a:srcRect b="5499"/>
          <a:stretch>
            <a:fillRect/>
          </a:stretch>
        </p:blipFill>
        <p:spPr>
          <a:xfrm>
            <a:off x="-26035" y="-13970"/>
            <a:ext cx="12272010" cy="6886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01975" y="6297930"/>
            <a:ext cx="546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萤雪简体" panose="02000000000000000000" charset="-122"/>
                <a:ea typeface="方正萤雪简体" panose="02000000000000000000" charset="-122"/>
              </a:rPr>
              <a:t>知识是一种力量，学习是一种信仰！</a:t>
            </a:r>
          </a:p>
        </p:txBody>
      </p:sp>
      <p:sp>
        <p:nvSpPr>
          <p:cNvPr id="4" name="矩形 3"/>
          <p:cNvSpPr/>
          <p:nvPr/>
        </p:nvSpPr>
        <p:spPr>
          <a:xfrm>
            <a:off x="11026140" y="224790"/>
            <a:ext cx="678815" cy="2446655"/>
          </a:xfrm>
          <a:prstGeom prst="rect">
            <a:avLst/>
          </a:prstGeom>
          <a:solidFill>
            <a:srgbClr val="E9D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47835" y="224790"/>
            <a:ext cx="2898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  <a:sym typeface="+mn-ea"/>
              </a:rPr>
              <a:t>汉语言文学专业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5601" y="1698523"/>
            <a:ext cx="899815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中国古代作家作品专题研究</a:t>
            </a:r>
            <a:endParaRPr lang="zh-CN" altLang="en-US" sz="5400" dirty="0">
              <a:latin typeface="布拉格之恋" panose="02010600010101010101" charset="-122"/>
              <a:ea typeface="布拉格之恋" panose="02010600010101010101" charset="-122"/>
              <a:cs typeface="布拉格之恋" panose="0201060001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 精讲</a:t>
            </a:r>
            <a:r>
              <a:rPr lang="en-US" altLang="zh-CN" sz="2800" dirty="0" smtClean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主讲；李东洋</a:t>
            </a:r>
            <a:endParaRPr lang="en-US" altLang="zh-CN" sz="2800" dirty="0">
              <a:latin typeface="隶变-繁" panose="02010600040101010101" charset="-122"/>
              <a:ea typeface="隶变-繁" panose="02010600040101010101" charset="-122"/>
              <a:cs typeface="布拉格之恋" panose="0201060001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1731" y="298765"/>
            <a:ext cx="11830269" cy="634466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杜甫 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兵车行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车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辚辚，马萧萧，行人弓箭各在腰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。耶娘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妻子走相送，尘埃不见咸阳桥。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牵衣顿足阑道哭，哭声直上干云霄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。道傍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过者问行人，行人但云点行频。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或从十五北防河，便至四十西营田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。去时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里正与裹头，归来头白还戍边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。边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亭流血成海水，武皇开边意未已。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君不闻汉家山东二百州，千村万落生荆杞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。纵有健妇把锄犁，禾生陇亩无东西。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况复秦兵耐苦战，被驱不异犬与鸡。长者虽有问，役夫敢申恨。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且如今年冬，未休关西卒。县官急索租，租税从何出。信知生男恶，反是生女好。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生女犹是嫁比邻，生男埋没随百草。</a:t>
            </a: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君不见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青海头，古来白骨无人收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。新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鬼烦冤旧鬼哭，天阴雨湿声啾啾。</a:t>
            </a:r>
            <a:endParaRPr lang="en-US" altLang="zh-CN" sz="24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4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31995" y="699422"/>
            <a:ext cx="7765553" cy="42118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0" lvl="1" algn="ctr">
              <a:lnSpc>
                <a:spcPct val="17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STZhongsong" charset="-122"/>
                <a:ea typeface="STZhongsong" charset="-122"/>
                <a:cs typeface="STZhongsong" charset="-122"/>
              </a:rPr>
              <a:t>自京赴奉先县咏怀五百字</a:t>
            </a:r>
            <a:r>
              <a:rPr lang="en-US" altLang="zh-CN" sz="2400" dirty="0">
                <a:solidFill>
                  <a:prstClr val="black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杜陵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有布衣，老大意转拙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。许身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一何愚，窃比稷与契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居然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成濩落，白首甘契阔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。盖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棺事则已，此志常觊豁。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穷年忧黎元，叹息肠内热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。取笑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同学翁，浩歌弥激烈。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非无江海志，潇洒送日月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。生逢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尧舜君，不忍便永诀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endParaRPr lang="en-US" altLang="zh-CN" sz="24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个人的不幸遭遇、人民的苦难生活与对国家命运的忧心</a:t>
            </a:r>
            <a:endParaRPr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11859" y="243852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Arial" panose="020B0604020202090204" pitchFamily="34" charset="0"/>
              </a:rPr>
              <a:t>huò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（二）杜甫的经历（生平分期）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）陷贼与为官时期（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756-759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哀江头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悲陈陶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悲青坂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春望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》——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安史之乱后，被俘。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北</a:t>
            </a:r>
            <a:r>
              <a:rPr lang="zh-CN" altLang="en-US" sz="24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征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羌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村三首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》——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逃出囚牢，拜左拾遗。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“三吏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三别”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被贬后离开长安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200000"/>
              </a:lnSpc>
            </a:pP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新安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吏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石壕吏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潼关吏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新婚别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无家别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垂老别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</a:p>
          <a:p>
            <a:pPr lvl="2">
              <a:lnSpc>
                <a:spcPct val="200000"/>
              </a:lnSpc>
            </a:pPr>
            <a:r>
              <a:rPr lang="zh-CN" altLang="zh-CN" sz="2400" dirty="0"/>
              <a:t>这一时期时间虽短，但生活变迁最剧烈，时势最动荡，佳作也最多。</a:t>
            </a:r>
          </a:p>
          <a:p>
            <a:pPr lvl="2">
              <a:lnSpc>
                <a:spcPct val="200000"/>
              </a:lnSpc>
            </a:pP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3568" y="1277353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037514" y="130342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03944" y="231110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en-US" dirty="0">
                <a:solidFill>
                  <a:srgbClr val="FF0000"/>
                </a:solidFill>
              </a:rPr>
              <a:t>杜甫的经历</a:t>
            </a:r>
            <a:endParaRPr lang="en-US" altLang="zh-CN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02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-apple-system"/>
              </a:rPr>
              <a:t>6.1.2二、杜甫的经历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3701" y="914400"/>
            <a:ext cx="5859579" cy="543261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春望</a:t>
            </a:r>
            <a:endParaRPr lang="en-US" altLang="zh-CN" sz="28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国破山河在，城春草木深。</a:t>
            </a: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感时花溅泪，恨别鸟惊心。</a:t>
            </a: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烽火连三月，家书抵万金。</a:t>
            </a: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白头搔更短，浑欲不胜簪。</a:t>
            </a:r>
            <a:endParaRPr lang="zh-CN" altLang="en-US" sz="2800" dirty="0">
              <a:solidFill>
                <a:prstClr val="black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30017" y="1194454"/>
            <a:ext cx="8562854" cy="329745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羌村三首</a:t>
            </a:r>
            <a:r>
              <a:rPr lang="en-US" altLang="zh-CN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·</a:t>
            </a: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其三</a:t>
            </a:r>
            <a:endParaRPr lang="en-US" altLang="zh-CN" sz="28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群鸡正乱叫，客至鸡斗争</a:t>
            </a:r>
            <a:r>
              <a:rPr lang="zh-CN" altLang="en-US" sz="28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。驱鸡</a:t>
            </a: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上树木，始闻叩柴荆。</a:t>
            </a: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父老四五人，问我久远行</a:t>
            </a:r>
            <a:r>
              <a:rPr lang="zh-CN" altLang="en-US" sz="28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。手中</a:t>
            </a: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各有携，倾榼浊复清。</a:t>
            </a: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莫辞酒味薄，黍地无人耕</a:t>
            </a:r>
            <a:r>
              <a:rPr lang="zh-CN" altLang="en-US" sz="28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r>
              <a:rPr lang="zh-CN" altLang="en-US" sz="28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兵戈</a:t>
            </a:r>
            <a:r>
              <a:rPr lang="zh-CN" altLang="en-US" sz="2800" u="sng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既未息，儿童尽东征。</a:t>
            </a:r>
          </a:p>
          <a:p>
            <a:pPr algn="ctr">
              <a:lnSpc>
                <a:spcPct val="17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请为父老歌：</a:t>
            </a:r>
            <a:r>
              <a:rPr lang="zh-CN" altLang="en-US" sz="28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艰难愧深情</a:t>
            </a:r>
            <a:r>
              <a:rPr lang="zh-CN" altLang="en-US" sz="28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！歌</a:t>
            </a:r>
            <a:r>
              <a:rPr lang="zh-CN" altLang="en-US" sz="28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罢仰天叹，四座泪纵横。</a:t>
            </a:r>
          </a:p>
        </p:txBody>
      </p:sp>
      <p:sp>
        <p:nvSpPr>
          <p:cNvPr id="5" name="矩形 4"/>
          <p:cNvSpPr/>
          <p:nvPr/>
        </p:nvSpPr>
        <p:spPr>
          <a:xfrm>
            <a:off x="8348453" y="2643228"/>
            <a:ext cx="396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kē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（二）杜甫的经历（生平分期）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）漂泊西南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漂泊心安，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自耕自种，生活较为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安稳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后因避战乱离去，严武镇守蜀地时回草堂，被举荐为检校工部员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外郎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绝笔诗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风疾舟中伏枕书怀三十六韵奉呈湖南亲友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3568" y="1277353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7172" name="Picture 4" descr="http://img.pconline.com.cn/images/upload/upc/tx/itbbs/1809/10/c20/108559446_1536569600977_mthum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937" y="4070170"/>
            <a:ext cx="3576444" cy="238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3"/>
          <p:cNvGrpSpPr/>
          <p:nvPr/>
        </p:nvGrpSpPr>
        <p:grpSpPr>
          <a:xfrm>
            <a:off x="8037514" y="130342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03944" y="231110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en-US" dirty="0">
                <a:solidFill>
                  <a:srgbClr val="FF0000"/>
                </a:solidFill>
              </a:rPr>
              <a:t>杜甫的经历</a:t>
            </a:r>
            <a:endParaRPr lang="en-US" altLang="zh-CN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02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-apple-system"/>
              </a:rPr>
              <a:t>6.1.2二、杜甫的经历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（二）杜甫的经历（生平分期）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）读书与壮游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）困食长安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《____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____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）陷贼与为官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哀江头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悲陈陶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悲青坂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春望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北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羌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村三首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三吏、三别” 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）漂泊西南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3568" y="1277353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037514" y="130342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03944" y="231110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en-US" dirty="0">
                <a:solidFill>
                  <a:srgbClr val="FF0000"/>
                </a:solidFill>
              </a:rPr>
              <a:t>杜甫的经历</a:t>
            </a:r>
            <a:endParaRPr lang="en-US" altLang="zh-CN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02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-apple-system"/>
              </a:rPr>
              <a:t>6.1.2二、杜甫的经历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（二）杜甫的经历（生平分期）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）读书与壮游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）困食长安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兵车行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丽人行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）陷贼与为官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哀江头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悲陈陶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悲青坂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春望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北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羌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村三首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____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____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）漂泊西南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83568" y="1277353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037514" y="130342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03944" y="231110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en-US" dirty="0">
                <a:solidFill>
                  <a:srgbClr val="FF0000"/>
                </a:solidFill>
              </a:rPr>
              <a:t>杜甫的经历</a:t>
            </a:r>
            <a:endParaRPr lang="en-US" altLang="zh-CN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02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-apple-system"/>
              </a:rPr>
              <a:t>6.1.2二、杜甫的经历</a:t>
            </a:r>
          </a:p>
        </p:txBody>
      </p:sp>
    </p:spTree>
    <p:extLst>
      <p:ext uri="{BB962C8B-B14F-4D97-AF65-F5344CB8AC3E}">
        <p14:creationId xmlns:p14="http://schemas.microsoft.com/office/powerpoint/2010/main" val="14659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下列诗人，自称少陵野老是（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杜甫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李白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王维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白居易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下列诗人，自称少陵野老是（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杜甫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李白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王维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白居易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34079" y="2274605"/>
            <a:ext cx="5742133" cy="327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中国古代作家作品专题</a:t>
            </a:r>
            <a:r>
              <a:rPr lang="zh-CN" altLang="en-US" dirty="0" smtClean="0"/>
              <a:t>研究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王立</a:t>
            </a:r>
            <a:r>
              <a:rPr lang="zh-CN" altLang="en-US" dirty="0" smtClean="0"/>
              <a:t>群  张进德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南开大学出版社</a:t>
            </a:r>
            <a:endParaRPr lang="en-US" altLang="zh-CN" dirty="0"/>
          </a:p>
        </p:txBody>
      </p:sp>
      <p:pic>
        <p:nvPicPr>
          <p:cNvPr id="2052" name="Picture 4" descr="https://timgsa.baidu.com/timg?image&amp;quality=80&amp;size=b9999_10000&amp;sec=1563265226075&amp;di=09bb858fe2b2f5c12d2b4e285cc2df9d&amp;imgtype=0&amp;src=http%3A%2F%2Fwww.kfzimg.com%2FG06%2FM00%2F9D%2FF4%2Fp4YBAFob-6mAXx7PAAMG8LmFFH4188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100000" l="9250" r="82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74" t="1745" r="18067" b="-361"/>
          <a:stretch>
            <a:fillRect/>
          </a:stretch>
        </p:blipFill>
        <p:spPr bwMode="auto">
          <a:xfrm>
            <a:off x="874232" y="1744073"/>
            <a:ext cx="3895627" cy="38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32" y="182880"/>
            <a:ext cx="10892293" cy="6083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杜甫的</a:t>
            </a:r>
            <a:r>
              <a:rPr lang="en-US" altLang="zh-CN" sz="2800" dirty="0"/>
              <a:t>《</a:t>
            </a:r>
            <a:r>
              <a:rPr lang="zh-CN" altLang="en-US" sz="2800" dirty="0"/>
              <a:t>兵车行</a:t>
            </a:r>
            <a:r>
              <a:rPr lang="en-US" altLang="zh-CN" sz="2800" dirty="0"/>
              <a:t>》</a:t>
            </a:r>
            <a:r>
              <a:rPr lang="zh-CN" altLang="en-US" sz="2800" dirty="0"/>
              <a:t>作于（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陷贼与为官时期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读书与壮游时期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困食长安时期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漂泊西南时期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杜甫的</a:t>
            </a:r>
            <a:r>
              <a:rPr lang="en-US" altLang="zh-CN" sz="2800" dirty="0"/>
              <a:t>《</a:t>
            </a:r>
            <a:r>
              <a:rPr lang="zh-CN" altLang="en-US" sz="2800" dirty="0"/>
              <a:t>兵车行</a:t>
            </a:r>
            <a:r>
              <a:rPr lang="en-US" altLang="zh-CN" sz="2800" dirty="0"/>
              <a:t>》</a:t>
            </a:r>
            <a:r>
              <a:rPr lang="zh-CN" altLang="en-US" sz="2800" dirty="0"/>
              <a:t>作于（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陷贼与为官时期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读书与壮游时期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困食长安时期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漂泊西南时期</a:t>
            </a:r>
          </a:p>
        </p:txBody>
      </p:sp>
      <p:pic>
        <p:nvPicPr>
          <p:cNvPr id="3074" name="Picture 2" descr="http://store.sunlands.com/qiyejia/original/20190325/11100817132223610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34" y="2880360"/>
            <a:ext cx="6740668" cy="20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25018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安史之乱爆发后，杜甫逃离长安，写下的作品有（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兵车行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丽人行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奉赠韦左丞丈二十二韵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哀江头</a:t>
            </a:r>
            <a:r>
              <a:rPr lang="en-US" altLang="zh-CN" sz="2800" dirty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12619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136273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安史之乱爆发后，杜甫逃离长安，写下的作品有（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兵车行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丽人行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奉赠韦左丞丈二十二韵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哀江头</a:t>
            </a:r>
            <a:r>
              <a:rPr lang="en-US" altLang="zh-CN" sz="2800" dirty="0" smtClean="0">
                <a:solidFill>
                  <a:srgbClr val="C00000"/>
                </a:solidFill>
              </a:rPr>
              <a:t>》</a:t>
            </a:r>
            <a:endParaRPr lang="en-US" altLang="zh-CN" sz="2400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5" name="Picture 2" descr="http://store.sunlands.com/qiyejia/original/20190325/11100817132223610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332" y="2880360"/>
            <a:ext cx="6740668" cy="20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杜甫的“三吏”、“三别”作于（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A:</a:t>
            </a:r>
            <a:r>
              <a:rPr lang="zh-CN" altLang="en-US" sz="2800" dirty="0"/>
              <a:t>困食长安时期</a:t>
            </a:r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读书与壮游时期</a:t>
            </a:r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陷贼与为官时期</a:t>
            </a:r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漂泊西南时期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杜甫的“三吏”、“三别”作于（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A:</a:t>
            </a:r>
            <a:r>
              <a:rPr lang="zh-CN" altLang="en-US" sz="2800" dirty="0"/>
              <a:t>困食长安时期</a:t>
            </a:r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读书与壮游时期</a:t>
            </a:r>
          </a:p>
          <a:p>
            <a:pPr fontAlgn="t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陷贼与为官时期</a:t>
            </a:r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漂泊西南时期</a:t>
            </a:r>
          </a:p>
        </p:txBody>
      </p:sp>
      <p:pic>
        <p:nvPicPr>
          <p:cNvPr id="5" name="Picture 2" descr="http://store.sunlands.com/qiyejia/original/20190325/11100817132223610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34" y="2880360"/>
            <a:ext cx="6740668" cy="20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杜甫陷贼为官时期创作的作品有（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春望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北征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悲陈陶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哀江头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羌村三首</a:t>
            </a:r>
            <a:r>
              <a:rPr lang="en-US" altLang="zh-CN" sz="2800" dirty="0"/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</a:t>
            </a:r>
            <a:r>
              <a:rPr lang="zh-CN" altLang="en-US" sz="2800" dirty="0">
                <a:solidFill>
                  <a:srgbClr val="0070C0"/>
                </a:solidFill>
              </a:rPr>
              <a:t>陷贼为官时期</a:t>
            </a:r>
            <a:r>
              <a:rPr lang="zh-CN" altLang="en-US" sz="2800" dirty="0"/>
              <a:t>创作的作品有（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春望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B:《</a:t>
            </a:r>
            <a:r>
              <a:rPr lang="zh-CN" altLang="en-US" sz="2800" dirty="0">
                <a:solidFill>
                  <a:srgbClr val="C00000"/>
                </a:solidFill>
              </a:rPr>
              <a:t>北征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悲陈陶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哀江头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E:《</a:t>
            </a:r>
            <a:r>
              <a:rPr lang="zh-CN" altLang="en-US" sz="2800" dirty="0">
                <a:solidFill>
                  <a:srgbClr val="C00000"/>
                </a:solidFill>
              </a:rPr>
              <a:t>羌村三首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杜甫所作的诗歌是（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悲陈陶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行路难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悲青坂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哀江头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梁甫吟</a:t>
            </a:r>
            <a:r>
              <a:rPr lang="en-US" altLang="zh-CN" sz="2800" dirty="0"/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杜甫所作的诗歌是（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悲陈陶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行路难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悲青坂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哀江头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梁甫吟</a:t>
            </a:r>
            <a:r>
              <a:rPr lang="en-US" altLang="zh-CN" sz="2800" dirty="0"/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67"/>
          <p:cNvGrpSpPr>
            <a:grpSpLocks noChangeAspect="1"/>
          </p:cNvGrpSpPr>
          <p:nvPr/>
        </p:nvGrpSpPr>
        <p:grpSpPr bwMode="auto">
          <a:xfrm rot="5400000">
            <a:off x="7391445" y="1978041"/>
            <a:ext cx="6778596" cy="2822514"/>
            <a:chOff x="2060" y="-19"/>
            <a:chExt cx="3564" cy="1484"/>
          </a:xfrm>
          <a:solidFill>
            <a:srgbClr val="E22A30">
              <a:alpha val="26000"/>
            </a:srgbClr>
          </a:solidFill>
        </p:grpSpPr>
        <p:sp>
          <p:nvSpPr>
            <p:cNvPr id="11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6607857" y="561124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E22A30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3" name="文本占位符 2"/>
          <p:cNvSpPr txBox="1"/>
          <p:nvPr/>
        </p:nvSpPr>
        <p:spPr>
          <a:xfrm>
            <a:off x="3764149" y="206611"/>
            <a:ext cx="332234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全书目录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1" y="1065604"/>
            <a:ext cx="10525612" cy="47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4786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二、版本书目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（一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）宋代以来的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十种版本：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九家集注杜诗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三十六卷，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郭知达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杜工部草堂诗笺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五十卷，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蔡梦弼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分门集注杜工部诗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二十五卷，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无名氏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千家集注杜工部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诗史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三十六卷，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黄希、黄鹤补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杜臆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十卷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，探索社会背景和思想发展线索，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明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王嗣奭</a:t>
            </a:r>
          </a:p>
        </p:txBody>
      </p:sp>
      <p:sp>
        <p:nvSpPr>
          <p:cNvPr id="12" name="矩形 11"/>
          <p:cNvSpPr/>
          <p:nvPr/>
        </p:nvSpPr>
        <p:spPr>
          <a:xfrm>
            <a:off x="3733976" y="32862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81534" y="-40100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6.2第二节 版本书目介绍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9162441" y="4696616"/>
            <a:ext cx="56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shì</a:t>
            </a:r>
            <a:endParaRPr lang="zh-CN" altLang="en-US" dirty="0"/>
          </a:p>
        </p:txBody>
      </p:sp>
      <p:grpSp>
        <p:nvGrpSpPr>
          <p:cNvPr id="3" name="组合 3"/>
          <p:cNvGrpSpPr/>
          <p:nvPr/>
        </p:nvGrpSpPr>
        <p:grpSpPr>
          <a:xfrm>
            <a:off x="7561580" y="175260"/>
            <a:ext cx="2250440" cy="1373505"/>
            <a:chOff x="-2991" y="3763"/>
            <a:chExt cx="6069" cy="3497"/>
          </a:xfrm>
        </p:grpSpPr>
        <p:sp>
          <p:nvSpPr>
            <p:cNvPr id="4" name="矩形 3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版本书目介绍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27895" y="276225"/>
            <a:ext cx="228282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杜甫集的版本书目</a:t>
            </a:r>
            <a:endParaRPr lang="en-US" altLang="zh-CN" b="1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cs typeface="锐字工房云字库小标宋GBK" panose="02010604000000000000" charset="-122"/>
              </a:rPr>
              <a:t>②</a:t>
            </a:r>
            <a:r>
              <a:rPr lang="zh-CN" altLang="zh-CN" b="1" dirty="0">
                <a:solidFill>
                  <a:srgbClr val="000000"/>
                </a:solidFill>
              </a:rPr>
              <a:t>研究杜甫及其作品的重要资料</a:t>
            </a:r>
            <a:endParaRPr lang="en-US" altLang="zh-CN" dirty="0">
              <a:solidFill>
                <a:srgbClr val="00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4786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二、版本书目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（一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）宋代以来的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十种版本：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钱注杜诗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二十卷，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钱谦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益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杜诗详注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二十五卷附编二卷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，资料丰富，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仇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兆鳌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读杜心解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六卷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，讲解章节，分析主旨，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浦起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龙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镜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铨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二十卷附张潜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杜工部文集注解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杨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伦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读杜诗说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二十四卷，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施鸿保著、张慧剑校</a:t>
            </a:r>
          </a:p>
        </p:txBody>
      </p:sp>
      <p:sp>
        <p:nvSpPr>
          <p:cNvPr id="14" name="矩形 13"/>
          <p:cNvSpPr/>
          <p:nvPr/>
        </p:nvSpPr>
        <p:spPr>
          <a:xfrm>
            <a:off x="3733976" y="32862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561580" y="175260"/>
            <a:ext cx="2250440" cy="1373505"/>
            <a:chOff x="-2991" y="3763"/>
            <a:chExt cx="6069" cy="3497"/>
          </a:xfrm>
        </p:grpSpPr>
        <p:sp>
          <p:nvSpPr>
            <p:cNvPr id="4" name="矩形 3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版本书目介绍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" name="左大括号 1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27895" y="276225"/>
            <a:ext cx="228282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杜甫集的版本书目</a:t>
            </a:r>
            <a:endParaRPr lang="en-US" altLang="zh-CN" b="1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cs typeface="锐字工房云字库小标宋GBK" panose="02010604000000000000" charset="-122"/>
              </a:rPr>
              <a:t>②</a:t>
            </a:r>
            <a:r>
              <a:rPr lang="zh-CN" altLang="zh-CN" b="1" dirty="0">
                <a:solidFill>
                  <a:srgbClr val="000000"/>
                </a:solidFill>
              </a:rPr>
              <a:t>研究杜甫及其作品的重要资料</a:t>
            </a:r>
            <a:endParaRPr lang="en-US" altLang="zh-CN" dirty="0">
              <a:solidFill>
                <a:srgbClr val="00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81534" y="-40100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6.2第二节 版本书目介绍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4786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二、版本书目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（二）今人专著：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萧涤非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杜甫研究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郭沫若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李白与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朱东润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杜甫叙论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3976" y="32862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561580" y="175260"/>
            <a:ext cx="2250440" cy="1373505"/>
            <a:chOff x="-2991" y="3763"/>
            <a:chExt cx="6069" cy="3497"/>
          </a:xfrm>
        </p:grpSpPr>
        <p:sp>
          <p:nvSpPr>
            <p:cNvPr id="4" name="矩形 3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版本书目介绍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" name="左大括号 1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27895" y="276225"/>
            <a:ext cx="228282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杜甫集的版本书目</a:t>
            </a:r>
            <a:endParaRPr lang="en-US" altLang="zh-CN" b="1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cs typeface="锐字工房云字库小标宋GBK" panose="02010604000000000000" charset="-122"/>
              </a:rPr>
              <a:t>②</a:t>
            </a:r>
            <a:r>
              <a:rPr lang="zh-CN" altLang="zh-CN" b="1" dirty="0">
                <a:solidFill>
                  <a:srgbClr val="000000"/>
                </a:solidFill>
              </a:rPr>
              <a:t>研究杜甫及其作品的重要资料</a:t>
            </a:r>
            <a:endParaRPr lang="en-US" altLang="zh-CN" dirty="0">
              <a:solidFill>
                <a:srgbClr val="00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81534" y="-40100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6.2第二节 版本书目介绍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4786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二、版本书目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（三）研究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杜甫及其作品的重要资料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古典文学研究资料汇编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杜甫卷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杜甫研究论文集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辑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中华书局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杜甫年谱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，四川人民出版社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1958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年出版，内容较详。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、冯至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杜甫传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，缪钺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陈贻焮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杜甫评传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，莫砺锋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杜甫评传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3976" y="32862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99914" y="3997369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yuè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14555" y="3970475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Arial" panose="020B0604020202090204" pitchFamily="34" charset="0"/>
              </a:rPr>
              <a:t>xìn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561580" y="175260"/>
            <a:ext cx="2250440" cy="1373505"/>
            <a:chOff x="-2991" y="3763"/>
            <a:chExt cx="6069" cy="3497"/>
          </a:xfrm>
        </p:grpSpPr>
        <p:sp>
          <p:nvSpPr>
            <p:cNvPr id="12" name="矩形 11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版本书目介绍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827895" y="276225"/>
            <a:ext cx="228282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chemeClr val="tx1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杜甫集的版本书目</a:t>
            </a:r>
            <a:endParaRPr lang="en-US" altLang="zh-CN" b="1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cs typeface="锐字工房云字库小标宋GBK" panose="02010604000000000000" charset="-122"/>
              </a:rPr>
              <a:t>②</a:t>
            </a:r>
            <a:r>
              <a:rPr lang="zh-CN" altLang="zh-CN" dirty="0">
                <a:solidFill>
                  <a:srgbClr val="C00000"/>
                </a:solidFill>
              </a:rPr>
              <a:t>研究杜甫及其作品的重要资料</a:t>
            </a:r>
            <a:endParaRPr lang="zh-CN" altLang="zh-CN" dirty="0">
              <a:solidFill>
                <a:srgbClr val="C0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81534" y="-40100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6.2第二节 版本书目介绍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47868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二、版本书目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476" y="1187108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杜臆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王嗣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奭</a:t>
            </a: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杜诗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详注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 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仇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兆鳌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读杜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心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解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浦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起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龙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杜甫叙论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朱东润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>
              <a:lnSpc>
                <a:spcPct val="20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杜甫研究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论文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三辑，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中华书局</a:t>
            </a:r>
            <a:endParaRPr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3976" y="32862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61580" y="175260"/>
            <a:ext cx="2250440" cy="1373505"/>
            <a:chOff x="-2991" y="3763"/>
            <a:chExt cx="6069" cy="3497"/>
          </a:xfrm>
        </p:grpSpPr>
        <p:sp>
          <p:nvSpPr>
            <p:cNvPr id="12" name="矩形 11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版本书目介绍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827895" y="276225"/>
            <a:ext cx="228282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chemeClr val="tx1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杜甫集的版本书目</a:t>
            </a:r>
            <a:endParaRPr lang="en-US" altLang="zh-CN" b="1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cs typeface="锐字工房云字库小标宋GBK" panose="02010604000000000000" charset="-122"/>
              </a:rPr>
              <a:t>②</a:t>
            </a:r>
            <a:r>
              <a:rPr lang="zh-CN" altLang="zh-CN" dirty="0">
                <a:solidFill>
                  <a:srgbClr val="C00000"/>
                </a:solidFill>
              </a:rPr>
              <a:t>研究杜甫及其作品的重要资料</a:t>
            </a:r>
            <a:endParaRPr lang="zh-CN" altLang="zh-CN" dirty="0">
              <a:solidFill>
                <a:srgbClr val="C0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1534" y="-40100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6.2第二节 版本书目介绍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杜诗详注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杨伦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钱谦益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仇兆鳌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郭知达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杜诗详注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杨伦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钱谦益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仇兆鳌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郭知达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 smtClean="0"/>
              <a:t>《</a:t>
            </a:r>
            <a:r>
              <a:rPr lang="zh-CN" altLang="en-US" sz="2800" dirty="0" smtClean="0"/>
              <a:t>读杜心解</a:t>
            </a:r>
            <a:r>
              <a:rPr lang="en-US" altLang="zh-CN" sz="2800" dirty="0" smtClean="0"/>
              <a:t>》</a:t>
            </a:r>
            <a:r>
              <a:rPr lang="zh-CN" altLang="en-US" sz="2800" dirty="0"/>
              <a:t>的作者是（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杨伦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钱谦益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仇兆鳌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浦起龙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读社心解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杨伦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钱谦益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仇兆鳌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浦起龙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69" y="3128963"/>
            <a:ext cx="652463" cy="600075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0613"/>
              </p:ext>
            </p:extLst>
          </p:nvPr>
        </p:nvGraphicFramePr>
        <p:xfrm>
          <a:off x="2435067" y="1475979"/>
          <a:ext cx="7974330" cy="4506117"/>
        </p:xfrm>
        <a:graphic>
          <a:graphicData uri="http://schemas.openxmlformats.org/drawingml/2006/table">
            <a:tbl>
              <a:tblPr firstRow="1" bandRow="1"/>
              <a:tblGrid>
                <a:gridCol w="3279933"/>
                <a:gridCol w="2447365"/>
                <a:gridCol w="2247032"/>
              </a:tblGrid>
              <a:tr h="643731">
                <a:tc gridSpan="2"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marL="0" algn="ctr" defTabSz="1218565" rtl="0" eaLnBrk="1" latinLnBrk="0" hangingPunct="1"/>
                      <a:r>
                        <a:rPr lang="zh-CN" altLang="en-US" sz="2700" kern="12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满分</a:t>
                      </a:r>
                      <a:r>
                        <a:rPr lang="en-US" altLang="zh-CN" sz="2700" kern="12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r>
                        <a:rPr lang="zh-CN" altLang="en-US" sz="2700" kern="12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kern="12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zh-CN" altLang="en-US" sz="2700" kern="12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及格</a:t>
                      </a:r>
                      <a:r>
                        <a:rPr lang="en-US" altLang="zh-CN" sz="2700" kern="12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60</a:t>
                      </a:r>
                      <a:r>
                        <a:rPr lang="zh-CN" altLang="en-US" sz="2700" kern="12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kern="12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643731"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单项选择题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</a:tr>
              <a:tr h="643731"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多项选择题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</a:tr>
              <a:tr h="643731"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填空题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</a:tr>
              <a:tr h="643731"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名词解释题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</a:tr>
              <a:tr h="643731"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简答题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</a:tr>
              <a:tr h="643731"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论述题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1pPr>
                      <a:lvl2pPr marL="0" marR="0" indent="4572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2pPr>
                      <a:lvl3pPr marL="0" marR="0" indent="9144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3pPr>
                      <a:lvl4pPr marL="0" marR="0" indent="13716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4pPr>
                      <a:lvl5pPr marL="0" marR="0" indent="182880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5pPr>
                      <a:lvl6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6pPr>
                      <a:lvl7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7pPr>
                      <a:lvl8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8pPr>
                      <a:lvl9pPr marL="0" marR="0" indent="0" algn="r" defTabSz="18288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Arial" panose="020B0604020202090204"/>
                        </a:defRPr>
                      </a:lvl9pPr>
                    </a:lstStyle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27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</a:t>
                      </a:r>
                      <a:endParaRPr lang="zh-CN" altLang="en-US" sz="27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marT="22860" marB="2286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51641" y="426054"/>
            <a:ext cx="409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考试题型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04040" y="1078199"/>
            <a:ext cx="3166110" cy="3175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朱东润研杜甫的专著（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杜甫研究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杜甫叙论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杜甫评传</a:t>
            </a:r>
            <a:r>
              <a:rPr lang="en-US" altLang="zh-CN" sz="2800" dirty="0"/>
              <a:t>》</a:t>
            </a:r>
            <a:r>
              <a:rPr lang="zh-CN" altLang="en-US" sz="2800" u="sng" dirty="0"/>
              <a:t>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杜甫纵论</a:t>
            </a:r>
            <a:r>
              <a:rPr lang="en-US" altLang="zh-CN" sz="2800" dirty="0"/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朱东润研杜甫的专著（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杜甫研究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B:《</a:t>
            </a:r>
            <a:r>
              <a:rPr lang="zh-CN" altLang="en-US" sz="2800" dirty="0">
                <a:solidFill>
                  <a:srgbClr val="C00000"/>
                </a:solidFill>
              </a:rPr>
              <a:t>杜甫叙论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杜甫评传</a:t>
            </a:r>
            <a:r>
              <a:rPr lang="en-US" altLang="zh-CN" sz="2800" dirty="0"/>
              <a:t>》</a:t>
            </a:r>
            <a:r>
              <a:rPr lang="zh-CN" altLang="en-US" sz="2800" u="sng" dirty="0"/>
              <a:t>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杜甫纵论</a:t>
            </a:r>
            <a:r>
              <a:rPr lang="en-US" altLang="zh-CN" sz="2800" dirty="0"/>
              <a:t>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三、杜甫的思想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39179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、浓厚的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忠君观念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u="sng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u="sng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u="sng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忠君的诗句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随处可见。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 “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虽乏谏诤姿，恐君有遗失”表现出儒家传统文化熏陶下的封建士子的强烈责任心；从忠君观念出发，勉励人们为国家大业“勿为新婚念，努力事戎行”，盼望着“周汉获再兴，宜光果明哲”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）一生追求“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致君尧舜上，再使民风淳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”，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以积极入世的人生态度，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极力想挽救唐王朝由盛转衰的颓势。</a:t>
            </a:r>
            <a:endParaRPr lang="en-US" altLang="zh-CN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96815" y="328628"/>
            <a:ext cx="1710725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1210】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80421" y="300988"/>
            <a:ext cx="2429041" cy="130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浓厚的忠君观念</a:t>
            </a:r>
            <a:endParaRPr lang="en-US" altLang="zh-CN" b="1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以</a:t>
            </a:r>
            <a:r>
              <a:rPr lang="zh-CN" altLang="en-US" b="1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儒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为本、兼及他家的多元性理念</a:t>
            </a: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6.3第三节 杜甫的思想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三、杜甫的思想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80599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、以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儒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为本、兼及他家的多元性理念。</a:t>
            </a:r>
          </a:p>
          <a:p>
            <a:pPr marL="914400" lvl="1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青年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时代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一度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醉心道家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特别对仙丹灵芝以及长生仙界充满向往，只是盛唐时代风尚的产物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914400" lvl="1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壮年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之后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佛教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有兴趣，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一生蹭蹬，志向未行，生活中极度的苦闷得不到宣泄，寻求心灵慰藉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 marL="914400" lvl="1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虽受到佛道二教影响，但占主导地位的始终是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儒家</a:t>
            </a:r>
            <a:r>
              <a:rPr lang="zh-CN" altLang="zh-CN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思想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✅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3976" y="32862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80421" y="300988"/>
            <a:ext cx="2429041" cy="1278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杜甫集的版本书目</a:t>
            </a:r>
            <a:endParaRPr lang="en-US" altLang="zh-CN" b="1" dirty="0">
              <a:solidFill>
                <a:srgbClr val="00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rgbClr val="FF0000"/>
                </a:solidFill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以</a:t>
            </a:r>
            <a:r>
              <a:rPr lang="zh-CN" altLang="en-US" b="1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儒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为本、兼及他家的多元性理念</a:t>
            </a:r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6.3第三节 杜甫的思想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杜甫一生思想观念的核心是（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以儒为本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以道为本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以佛为本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致力儒释道思想的结合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杜甫一生思想观念的核心是（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以儒为本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以道为本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以佛为本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致力儒释道思想的结合</a:t>
            </a:r>
          </a:p>
        </p:txBody>
      </p:sp>
      <p:pic>
        <p:nvPicPr>
          <p:cNvPr id="6146" name="Picture 2" descr="https://sfs-public.shangdejigou.cn/teach-resource/question_content/picture/d43288e07da2490a991da38dc1eee3be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80" y="2651760"/>
            <a:ext cx="2628900" cy="21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149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四、杜诗的思想内容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476" y="1028599"/>
            <a:ext cx="11064051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杜甫的诗歌：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政治诗和时事诗。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咏物诗和山水诗。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115" y="-27305"/>
            <a:ext cx="170053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dirty="0"/>
              <a:t>6.4第四节 杜诗的思想内容 </a:t>
            </a:r>
          </a:p>
        </p:txBody>
      </p:sp>
      <p:sp>
        <p:nvSpPr>
          <p:cNvPr id="14" name="矩形 13"/>
          <p:cNvSpPr/>
          <p:nvPr/>
        </p:nvSpPr>
        <p:spPr>
          <a:xfrm>
            <a:off x="6895278" y="53086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160" y="173355"/>
            <a:ext cx="21844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149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四、杜诗的思想内容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40665"/>
            <a:ext cx="114356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杜诗的思想内容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诗歌真实地反映了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唐代社会由盛至衰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的转折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过程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诗人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将时代症结以及暴露的一系列社会问题全部纳入诗篇中，以高超的艺术手法表现出来，成为《诗经》以来中国诗歌优良传统的伟大继承者，他作的诗篇反映了玄、肃、代三朝的事迹和生活，获得“诗史”的美誉，这在政治诗和时事诗中体现得尤为充分。</a:t>
            </a:r>
          </a:p>
        </p:txBody>
      </p:sp>
      <p:sp>
        <p:nvSpPr>
          <p:cNvPr id="14" name="矩形 13"/>
          <p:cNvSpPr/>
          <p:nvPr/>
        </p:nvSpPr>
        <p:spPr>
          <a:xfrm>
            <a:off x="3526687" y="1087890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871970" y="231140"/>
            <a:ext cx="2681605" cy="1373505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433560" y="300990"/>
            <a:ext cx="275272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真实反映社会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抒情叙事结合生活</a:t>
            </a:r>
          </a:p>
          <a:p>
            <a:endParaRPr lang="zh-CN" altLang="en-US" dirty="0"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咏物山水诗的艺术造诣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115" y="-27305"/>
            <a:ext cx="170053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dirty="0"/>
              <a:t>6.4第四节 杜诗的思想内容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鲜花&#10;&#10;已生成极高可信度的说明"/>
          <p:cNvPicPr>
            <a:picLocks noChangeAspect="1"/>
          </p:cNvPicPr>
          <p:nvPr/>
        </p:nvPicPr>
        <p:blipFill rotWithShape="1">
          <a:blip r:embed="rId9" cstate="screen"/>
          <a:srcRect b="50000"/>
          <a:stretch>
            <a:fillRect/>
          </a:stretch>
        </p:blipFill>
        <p:spPr>
          <a:xfrm flipH="1">
            <a:off x="25925" y="-1"/>
            <a:ext cx="4059303" cy="29770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982575" y="2055978"/>
            <a:ext cx="1217521" cy="122265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534773" y="2376200"/>
            <a:ext cx="2683223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生平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982575" y="3004386"/>
            <a:ext cx="1217521" cy="122265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3534773" y="3359042"/>
            <a:ext cx="2683223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版本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982575" y="3952794"/>
            <a:ext cx="1217521" cy="122265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3534773" y="4341884"/>
            <a:ext cx="2683223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思想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357892" y="627838"/>
            <a:ext cx="6445792" cy="830997"/>
            <a:chOff x="4192129" y="254214"/>
            <a:chExt cx="6445792" cy="830997"/>
          </a:xfrm>
        </p:grpSpPr>
        <p:sp>
          <p:nvSpPr>
            <p:cNvPr id="19" name="文本框 18"/>
            <p:cNvSpPr txBox="1"/>
            <p:nvPr/>
          </p:nvSpPr>
          <p:spPr>
            <a:xfrm>
              <a:off x="5535348" y="254214"/>
              <a:ext cx="3759363" cy="83099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E22A30"/>
                  </a:solidFill>
                  <a:latin typeface="叶立群几何切边体" panose="02000000000000000000" pitchFamily="2" charset="-128"/>
                  <a:ea typeface="叶立群几何切边体" panose="02000000000000000000" pitchFamily="2" charset="-128"/>
                </a:rPr>
                <a:t>第六</a:t>
              </a:r>
              <a:r>
                <a:rPr lang="zh-CN" altLang="en-US" sz="4800" b="1" dirty="0" smtClean="0">
                  <a:solidFill>
                    <a:srgbClr val="E22A30"/>
                  </a:solidFill>
                  <a:latin typeface="叶立群几何切边体" panose="02000000000000000000" pitchFamily="2" charset="-128"/>
                  <a:ea typeface="叶立群几何切边体" panose="02000000000000000000" pitchFamily="2" charset="-128"/>
                </a:rPr>
                <a:t>章  杜甫</a:t>
              </a:r>
              <a:endParaRPr lang="zh-CN" altLang="en-US" sz="48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endParaRPr>
            </a:p>
          </p:txBody>
        </p:sp>
        <p:sp>
          <p:nvSpPr>
            <p:cNvPr id="20" name="Freeform 682"/>
            <p:cNvSpPr>
              <a:spLocks noEditPoints="1"/>
            </p:cNvSpPr>
            <p:nvPr/>
          </p:nvSpPr>
          <p:spPr bwMode="auto">
            <a:xfrm rot="806556">
              <a:off x="10127076" y="552855"/>
              <a:ext cx="510845" cy="238091"/>
            </a:xfrm>
            <a:custGeom>
              <a:avLst/>
              <a:gdLst>
                <a:gd name="T0" fmla="*/ 178 w 234"/>
                <a:gd name="T1" fmla="*/ 70 h 107"/>
                <a:gd name="T2" fmla="*/ 185 w 234"/>
                <a:gd name="T3" fmla="*/ 57 h 107"/>
                <a:gd name="T4" fmla="*/ 178 w 234"/>
                <a:gd name="T5" fmla="*/ 47 h 107"/>
                <a:gd name="T6" fmla="*/ 178 w 234"/>
                <a:gd name="T7" fmla="*/ 55 h 107"/>
                <a:gd name="T8" fmla="*/ 168 w 234"/>
                <a:gd name="T9" fmla="*/ 48 h 107"/>
                <a:gd name="T10" fmla="*/ 189 w 234"/>
                <a:gd name="T11" fmla="*/ 50 h 107"/>
                <a:gd name="T12" fmla="*/ 178 w 234"/>
                <a:gd name="T13" fmla="*/ 70 h 107"/>
                <a:gd name="T14" fmla="*/ 178 w 234"/>
                <a:gd name="T15" fmla="*/ 70 h 107"/>
                <a:gd name="T16" fmla="*/ 227 w 234"/>
                <a:gd name="T17" fmla="*/ 33 h 107"/>
                <a:gd name="T18" fmla="*/ 214 w 234"/>
                <a:gd name="T19" fmla="*/ 22 h 107"/>
                <a:gd name="T20" fmla="*/ 192 w 234"/>
                <a:gd name="T21" fmla="*/ 31 h 107"/>
                <a:gd name="T22" fmla="*/ 168 w 234"/>
                <a:gd name="T23" fmla="*/ 32 h 107"/>
                <a:gd name="T24" fmla="*/ 176 w 234"/>
                <a:gd name="T25" fmla="*/ 14 h 107"/>
                <a:gd name="T26" fmla="*/ 180 w 234"/>
                <a:gd name="T27" fmla="*/ 28 h 107"/>
                <a:gd name="T28" fmla="*/ 174 w 234"/>
                <a:gd name="T29" fmla="*/ 25 h 107"/>
                <a:gd name="T30" fmla="*/ 178 w 234"/>
                <a:gd name="T31" fmla="*/ 23 h 107"/>
                <a:gd name="T32" fmla="*/ 171 w 234"/>
                <a:gd name="T33" fmla="*/ 23 h 107"/>
                <a:gd name="T34" fmla="*/ 175 w 234"/>
                <a:gd name="T35" fmla="*/ 32 h 107"/>
                <a:gd name="T36" fmla="*/ 192 w 234"/>
                <a:gd name="T37" fmla="*/ 20 h 107"/>
                <a:gd name="T38" fmla="*/ 178 w 234"/>
                <a:gd name="T39" fmla="*/ 7 h 107"/>
                <a:gd name="T40" fmla="*/ 168 w 234"/>
                <a:gd name="T41" fmla="*/ 1 h 107"/>
                <a:gd name="T42" fmla="*/ 153 w 234"/>
                <a:gd name="T43" fmla="*/ 16 h 107"/>
                <a:gd name="T44" fmla="*/ 138 w 234"/>
                <a:gd name="T45" fmla="*/ 28 h 107"/>
                <a:gd name="T46" fmla="*/ 156 w 234"/>
                <a:gd name="T47" fmla="*/ 33 h 107"/>
                <a:gd name="T48" fmla="*/ 165 w 234"/>
                <a:gd name="T49" fmla="*/ 38 h 107"/>
                <a:gd name="T50" fmla="*/ 158 w 234"/>
                <a:gd name="T51" fmla="*/ 44 h 107"/>
                <a:gd name="T52" fmla="*/ 138 w 234"/>
                <a:gd name="T53" fmla="*/ 40 h 107"/>
                <a:gd name="T54" fmla="*/ 134 w 234"/>
                <a:gd name="T55" fmla="*/ 30 h 107"/>
                <a:gd name="T56" fmla="*/ 111 w 234"/>
                <a:gd name="T57" fmla="*/ 28 h 107"/>
                <a:gd name="T58" fmla="*/ 118 w 234"/>
                <a:gd name="T59" fmla="*/ 43 h 107"/>
                <a:gd name="T60" fmla="*/ 127 w 234"/>
                <a:gd name="T61" fmla="*/ 33 h 107"/>
                <a:gd name="T62" fmla="*/ 128 w 234"/>
                <a:gd name="T63" fmla="*/ 46 h 107"/>
                <a:gd name="T64" fmla="*/ 96 w 234"/>
                <a:gd name="T65" fmla="*/ 50 h 107"/>
                <a:gd name="T66" fmla="*/ 66 w 234"/>
                <a:gd name="T67" fmla="*/ 51 h 107"/>
                <a:gd name="T68" fmla="*/ 100 w 234"/>
                <a:gd name="T69" fmla="*/ 55 h 107"/>
                <a:gd name="T70" fmla="*/ 125 w 234"/>
                <a:gd name="T71" fmla="*/ 58 h 107"/>
                <a:gd name="T72" fmla="*/ 145 w 234"/>
                <a:gd name="T73" fmla="*/ 72 h 107"/>
                <a:gd name="T74" fmla="*/ 150 w 234"/>
                <a:gd name="T75" fmla="*/ 55 h 107"/>
                <a:gd name="T76" fmla="*/ 146 w 234"/>
                <a:gd name="T77" fmla="*/ 62 h 107"/>
                <a:gd name="T78" fmla="*/ 140 w 234"/>
                <a:gd name="T79" fmla="*/ 51 h 107"/>
                <a:gd name="T80" fmla="*/ 154 w 234"/>
                <a:gd name="T81" fmla="*/ 50 h 107"/>
                <a:gd name="T82" fmla="*/ 160 w 234"/>
                <a:gd name="T83" fmla="*/ 74 h 107"/>
                <a:gd name="T84" fmla="*/ 124 w 234"/>
                <a:gd name="T85" fmla="*/ 75 h 107"/>
                <a:gd name="T86" fmla="*/ 49 w 234"/>
                <a:gd name="T87" fmla="*/ 59 h 107"/>
                <a:gd name="T88" fmla="*/ 1 w 234"/>
                <a:gd name="T89" fmla="*/ 106 h 107"/>
                <a:gd name="T90" fmla="*/ 45 w 234"/>
                <a:gd name="T91" fmla="*/ 65 h 107"/>
                <a:gd name="T92" fmla="*/ 111 w 234"/>
                <a:gd name="T93" fmla="*/ 80 h 107"/>
                <a:gd name="T94" fmla="*/ 155 w 234"/>
                <a:gd name="T95" fmla="*/ 97 h 107"/>
                <a:gd name="T96" fmla="*/ 195 w 234"/>
                <a:gd name="T97" fmla="*/ 66 h 107"/>
                <a:gd name="T98" fmla="*/ 204 w 234"/>
                <a:gd name="T99" fmla="*/ 39 h 107"/>
                <a:gd name="T100" fmla="*/ 222 w 234"/>
                <a:gd name="T101" fmla="*/ 39 h 107"/>
                <a:gd name="T102" fmla="*/ 214 w 234"/>
                <a:gd name="T103" fmla="*/ 46 h 107"/>
                <a:gd name="T104" fmla="*/ 216 w 234"/>
                <a:gd name="T105" fmla="*/ 40 h 107"/>
                <a:gd name="T106" fmla="*/ 208 w 234"/>
                <a:gd name="T107" fmla="*/ 43 h 107"/>
                <a:gd name="T108" fmla="*/ 222 w 234"/>
                <a:gd name="T109" fmla="*/ 55 h 107"/>
                <a:gd name="T110" fmla="*/ 227 w 234"/>
                <a:gd name="T111" fmla="*/ 35 h 107"/>
                <a:gd name="T112" fmla="*/ 227 w 234"/>
                <a:gd name="T113" fmla="*/ 33 h 107"/>
                <a:gd name="T114" fmla="*/ 227 w 234"/>
                <a:gd name="T115" fmla="*/ 35 h 107"/>
                <a:gd name="T116" fmla="*/ 227 w 234"/>
                <a:gd name="T117" fmla="*/ 33 h 107"/>
                <a:gd name="T118" fmla="*/ 227 w 234"/>
                <a:gd name="T119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107">
                  <a:moveTo>
                    <a:pt x="178" y="70"/>
                  </a:moveTo>
                  <a:cubicBezTo>
                    <a:pt x="177" y="71"/>
                    <a:pt x="183" y="67"/>
                    <a:pt x="185" y="57"/>
                  </a:cubicBezTo>
                  <a:cubicBezTo>
                    <a:pt x="186" y="50"/>
                    <a:pt x="178" y="47"/>
                    <a:pt x="178" y="47"/>
                  </a:cubicBezTo>
                  <a:cubicBezTo>
                    <a:pt x="179" y="47"/>
                    <a:pt x="179" y="52"/>
                    <a:pt x="178" y="55"/>
                  </a:cubicBezTo>
                  <a:cubicBezTo>
                    <a:pt x="176" y="58"/>
                    <a:pt x="167" y="57"/>
                    <a:pt x="168" y="48"/>
                  </a:cubicBezTo>
                  <a:cubicBezTo>
                    <a:pt x="170" y="39"/>
                    <a:pt x="187" y="38"/>
                    <a:pt x="189" y="50"/>
                  </a:cubicBezTo>
                  <a:cubicBezTo>
                    <a:pt x="192" y="62"/>
                    <a:pt x="179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lose/>
                  <a:moveTo>
                    <a:pt x="227" y="33"/>
                  </a:moveTo>
                  <a:cubicBezTo>
                    <a:pt x="229" y="18"/>
                    <a:pt x="214" y="22"/>
                    <a:pt x="214" y="22"/>
                  </a:cubicBezTo>
                  <a:cubicBezTo>
                    <a:pt x="204" y="11"/>
                    <a:pt x="195" y="27"/>
                    <a:pt x="192" y="31"/>
                  </a:cubicBezTo>
                  <a:cubicBezTo>
                    <a:pt x="189" y="36"/>
                    <a:pt x="173" y="42"/>
                    <a:pt x="168" y="32"/>
                  </a:cubicBezTo>
                  <a:cubicBezTo>
                    <a:pt x="162" y="22"/>
                    <a:pt x="169" y="12"/>
                    <a:pt x="176" y="14"/>
                  </a:cubicBezTo>
                  <a:cubicBezTo>
                    <a:pt x="184" y="15"/>
                    <a:pt x="187" y="24"/>
                    <a:pt x="180" y="28"/>
                  </a:cubicBezTo>
                  <a:cubicBezTo>
                    <a:pt x="174" y="32"/>
                    <a:pt x="174" y="25"/>
                    <a:pt x="174" y="25"/>
                  </a:cubicBezTo>
                  <a:cubicBezTo>
                    <a:pt x="177" y="27"/>
                    <a:pt x="178" y="25"/>
                    <a:pt x="178" y="23"/>
                  </a:cubicBezTo>
                  <a:cubicBezTo>
                    <a:pt x="178" y="21"/>
                    <a:pt x="173" y="19"/>
                    <a:pt x="171" y="23"/>
                  </a:cubicBezTo>
                  <a:cubicBezTo>
                    <a:pt x="171" y="29"/>
                    <a:pt x="175" y="32"/>
                    <a:pt x="175" y="32"/>
                  </a:cubicBezTo>
                  <a:cubicBezTo>
                    <a:pt x="175" y="32"/>
                    <a:pt x="192" y="35"/>
                    <a:pt x="192" y="20"/>
                  </a:cubicBezTo>
                  <a:cubicBezTo>
                    <a:pt x="191" y="2"/>
                    <a:pt x="178" y="7"/>
                    <a:pt x="178" y="7"/>
                  </a:cubicBezTo>
                  <a:cubicBezTo>
                    <a:pt x="178" y="7"/>
                    <a:pt x="176" y="2"/>
                    <a:pt x="168" y="1"/>
                  </a:cubicBezTo>
                  <a:cubicBezTo>
                    <a:pt x="153" y="0"/>
                    <a:pt x="152" y="15"/>
                    <a:pt x="153" y="16"/>
                  </a:cubicBezTo>
                  <a:cubicBezTo>
                    <a:pt x="149" y="15"/>
                    <a:pt x="136" y="17"/>
                    <a:pt x="138" y="28"/>
                  </a:cubicBezTo>
                  <a:cubicBezTo>
                    <a:pt x="140" y="39"/>
                    <a:pt x="153" y="34"/>
                    <a:pt x="156" y="33"/>
                  </a:cubicBezTo>
                  <a:cubicBezTo>
                    <a:pt x="159" y="33"/>
                    <a:pt x="164" y="32"/>
                    <a:pt x="165" y="38"/>
                  </a:cubicBezTo>
                  <a:cubicBezTo>
                    <a:pt x="166" y="44"/>
                    <a:pt x="158" y="44"/>
                    <a:pt x="158" y="44"/>
                  </a:cubicBezTo>
                  <a:cubicBezTo>
                    <a:pt x="152" y="38"/>
                    <a:pt x="138" y="40"/>
                    <a:pt x="138" y="40"/>
                  </a:cubicBezTo>
                  <a:cubicBezTo>
                    <a:pt x="137" y="36"/>
                    <a:pt x="134" y="30"/>
                    <a:pt x="134" y="30"/>
                  </a:cubicBezTo>
                  <a:cubicBezTo>
                    <a:pt x="128" y="19"/>
                    <a:pt x="114" y="24"/>
                    <a:pt x="111" y="28"/>
                  </a:cubicBezTo>
                  <a:cubicBezTo>
                    <a:pt x="108" y="32"/>
                    <a:pt x="109" y="41"/>
                    <a:pt x="118" y="43"/>
                  </a:cubicBezTo>
                  <a:cubicBezTo>
                    <a:pt x="126" y="45"/>
                    <a:pt x="127" y="33"/>
                    <a:pt x="127" y="33"/>
                  </a:cubicBezTo>
                  <a:cubicBezTo>
                    <a:pt x="127" y="33"/>
                    <a:pt x="131" y="41"/>
                    <a:pt x="128" y="46"/>
                  </a:cubicBezTo>
                  <a:cubicBezTo>
                    <a:pt x="122" y="55"/>
                    <a:pt x="112" y="54"/>
                    <a:pt x="96" y="50"/>
                  </a:cubicBezTo>
                  <a:cubicBezTo>
                    <a:pt x="80" y="46"/>
                    <a:pt x="66" y="51"/>
                    <a:pt x="66" y="51"/>
                  </a:cubicBezTo>
                  <a:cubicBezTo>
                    <a:pt x="66" y="51"/>
                    <a:pt x="83" y="47"/>
                    <a:pt x="100" y="55"/>
                  </a:cubicBezTo>
                  <a:cubicBezTo>
                    <a:pt x="110" y="62"/>
                    <a:pt x="125" y="58"/>
                    <a:pt x="125" y="58"/>
                  </a:cubicBezTo>
                  <a:cubicBezTo>
                    <a:pt x="126" y="66"/>
                    <a:pt x="134" y="76"/>
                    <a:pt x="145" y="72"/>
                  </a:cubicBezTo>
                  <a:cubicBezTo>
                    <a:pt x="156" y="68"/>
                    <a:pt x="150" y="55"/>
                    <a:pt x="150" y="55"/>
                  </a:cubicBezTo>
                  <a:cubicBezTo>
                    <a:pt x="150" y="55"/>
                    <a:pt x="150" y="60"/>
                    <a:pt x="146" y="62"/>
                  </a:cubicBezTo>
                  <a:cubicBezTo>
                    <a:pt x="141" y="63"/>
                    <a:pt x="136" y="57"/>
                    <a:pt x="140" y="51"/>
                  </a:cubicBezTo>
                  <a:cubicBezTo>
                    <a:pt x="145" y="47"/>
                    <a:pt x="154" y="50"/>
                    <a:pt x="154" y="50"/>
                  </a:cubicBezTo>
                  <a:cubicBezTo>
                    <a:pt x="154" y="50"/>
                    <a:pt x="167" y="57"/>
                    <a:pt x="160" y="74"/>
                  </a:cubicBezTo>
                  <a:cubicBezTo>
                    <a:pt x="149" y="91"/>
                    <a:pt x="124" y="75"/>
                    <a:pt x="124" y="75"/>
                  </a:cubicBezTo>
                  <a:cubicBezTo>
                    <a:pt x="124" y="75"/>
                    <a:pt x="81" y="50"/>
                    <a:pt x="49" y="59"/>
                  </a:cubicBezTo>
                  <a:cubicBezTo>
                    <a:pt x="27" y="64"/>
                    <a:pt x="0" y="107"/>
                    <a:pt x="1" y="106"/>
                  </a:cubicBezTo>
                  <a:cubicBezTo>
                    <a:pt x="17" y="86"/>
                    <a:pt x="29" y="73"/>
                    <a:pt x="45" y="65"/>
                  </a:cubicBezTo>
                  <a:cubicBezTo>
                    <a:pt x="80" y="53"/>
                    <a:pt x="111" y="80"/>
                    <a:pt x="111" y="80"/>
                  </a:cubicBezTo>
                  <a:cubicBezTo>
                    <a:pt x="136" y="98"/>
                    <a:pt x="155" y="97"/>
                    <a:pt x="155" y="97"/>
                  </a:cubicBezTo>
                  <a:cubicBezTo>
                    <a:pt x="185" y="99"/>
                    <a:pt x="195" y="66"/>
                    <a:pt x="195" y="66"/>
                  </a:cubicBezTo>
                  <a:cubicBezTo>
                    <a:pt x="195" y="66"/>
                    <a:pt x="200" y="46"/>
                    <a:pt x="204" y="39"/>
                  </a:cubicBezTo>
                  <a:cubicBezTo>
                    <a:pt x="207" y="35"/>
                    <a:pt x="219" y="31"/>
                    <a:pt x="222" y="39"/>
                  </a:cubicBezTo>
                  <a:cubicBezTo>
                    <a:pt x="225" y="48"/>
                    <a:pt x="216" y="52"/>
                    <a:pt x="214" y="46"/>
                  </a:cubicBezTo>
                  <a:cubicBezTo>
                    <a:pt x="212" y="41"/>
                    <a:pt x="216" y="40"/>
                    <a:pt x="216" y="40"/>
                  </a:cubicBezTo>
                  <a:cubicBezTo>
                    <a:pt x="216" y="40"/>
                    <a:pt x="209" y="38"/>
                    <a:pt x="208" y="43"/>
                  </a:cubicBezTo>
                  <a:cubicBezTo>
                    <a:pt x="209" y="48"/>
                    <a:pt x="211" y="58"/>
                    <a:pt x="222" y="55"/>
                  </a:cubicBezTo>
                  <a:cubicBezTo>
                    <a:pt x="234" y="51"/>
                    <a:pt x="227" y="35"/>
                    <a:pt x="227" y="35"/>
                  </a:cubicBezTo>
                  <a:cubicBezTo>
                    <a:pt x="227" y="33"/>
                    <a:pt x="227" y="33"/>
                    <a:pt x="227" y="33"/>
                  </a:cubicBezTo>
                  <a:close/>
                  <a:moveTo>
                    <a:pt x="227" y="35"/>
                  </a:moveTo>
                  <a:cubicBezTo>
                    <a:pt x="227" y="33"/>
                    <a:pt x="227" y="33"/>
                    <a:pt x="227" y="33"/>
                  </a:cubicBezTo>
                  <a:lnTo>
                    <a:pt x="227" y="35"/>
                  </a:ln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ea typeface="腾祥铁山楷书简"/>
              </a:endParaRPr>
            </a:p>
          </p:txBody>
        </p:sp>
        <p:sp>
          <p:nvSpPr>
            <p:cNvPr id="23" name="Freeform 682"/>
            <p:cNvSpPr>
              <a:spLocks noEditPoints="1"/>
            </p:cNvSpPr>
            <p:nvPr/>
          </p:nvSpPr>
          <p:spPr bwMode="auto">
            <a:xfrm rot="20793444" flipH="1">
              <a:off x="4192129" y="552855"/>
              <a:ext cx="510845" cy="238091"/>
            </a:xfrm>
            <a:custGeom>
              <a:avLst/>
              <a:gdLst>
                <a:gd name="T0" fmla="*/ 178 w 234"/>
                <a:gd name="T1" fmla="*/ 70 h 107"/>
                <a:gd name="T2" fmla="*/ 185 w 234"/>
                <a:gd name="T3" fmla="*/ 57 h 107"/>
                <a:gd name="T4" fmla="*/ 178 w 234"/>
                <a:gd name="T5" fmla="*/ 47 h 107"/>
                <a:gd name="T6" fmla="*/ 178 w 234"/>
                <a:gd name="T7" fmla="*/ 55 h 107"/>
                <a:gd name="T8" fmla="*/ 168 w 234"/>
                <a:gd name="T9" fmla="*/ 48 h 107"/>
                <a:gd name="T10" fmla="*/ 189 w 234"/>
                <a:gd name="T11" fmla="*/ 50 h 107"/>
                <a:gd name="T12" fmla="*/ 178 w 234"/>
                <a:gd name="T13" fmla="*/ 70 h 107"/>
                <a:gd name="T14" fmla="*/ 178 w 234"/>
                <a:gd name="T15" fmla="*/ 70 h 107"/>
                <a:gd name="T16" fmla="*/ 227 w 234"/>
                <a:gd name="T17" fmla="*/ 33 h 107"/>
                <a:gd name="T18" fmla="*/ 214 w 234"/>
                <a:gd name="T19" fmla="*/ 22 h 107"/>
                <a:gd name="T20" fmla="*/ 192 w 234"/>
                <a:gd name="T21" fmla="*/ 31 h 107"/>
                <a:gd name="T22" fmla="*/ 168 w 234"/>
                <a:gd name="T23" fmla="*/ 32 h 107"/>
                <a:gd name="T24" fmla="*/ 176 w 234"/>
                <a:gd name="T25" fmla="*/ 14 h 107"/>
                <a:gd name="T26" fmla="*/ 180 w 234"/>
                <a:gd name="T27" fmla="*/ 28 h 107"/>
                <a:gd name="T28" fmla="*/ 174 w 234"/>
                <a:gd name="T29" fmla="*/ 25 h 107"/>
                <a:gd name="T30" fmla="*/ 178 w 234"/>
                <a:gd name="T31" fmla="*/ 23 h 107"/>
                <a:gd name="T32" fmla="*/ 171 w 234"/>
                <a:gd name="T33" fmla="*/ 23 h 107"/>
                <a:gd name="T34" fmla="*/ 175 w 234"/>
                <a:gd name="T35" fmla="*/ 32 h 107"/>
                <a:gd name="T36" fmla="*/ 192 w 234"/>
                <a:gd name="T37" fmla="*/ 20 h 107"/>
                <a:gd name="T38" fmla="*/ 178 w 234"/>
                <a:gd name="T39" fmla="*/ 7 h 107"/>
                <a:gd name="T40" fmla="*/ 168 w 234"/>
                <a:gd name="T41" fmla="*/ 1 h 107"/>
                <a:gd name="T42" fmla="*/ 153 w 234"/>
                <a:gd name="T43" fmla="*/ 16 h 107"/>
                <a:gd name="T44" fmla="*/ 138 w 234"/>
                <a:gd name="T45" fmla="*/ 28 h 107"/>
                <a:gd name="T46" fmla="*/ 156 w 234"/>
                <a:gd name="T47" fmla="*/ 33 h 107"/>
                <a:gd name="T48" fmla="*/ 165 w 234"/>
                <a:gd name="T49" fmla="*/ 38 h 107"/>
                <a:gd name="T50" fmla="*/ 158 w 234"/>
                <a:gd name="T51" fmla="*/ 44 h 107"/>
                <a:gd name="T52" fmla="*/ 138 w 234"/>
                <a:gd name="T53" fmla="*/ 40 h 107"/>
                <a:gd name="T54" fmla="*/ 134 w 234"/>
                <a:gd name="T55" fmla="*/ 30 h 107"/>
                <a:gd name="T56" fmla="*/ 111 w 234"/>
                <a:gd name="T57" fmla="*/ 28 h 107"/>
                <a:gd name="T58" fmla="*/ 118 w 234"/>
                <a:gd name="T59" fmla="*/ 43 h 107"/>
                <a:gd name="T60" fmla="*/ 127 w 234"/>
                <a:gd name="T61" fmla="*/ 33 h 107"/>
                <a:gd name="T62" fmla="*/ 128 w 234"/>
                <a:gd name="T63" fmla="*/ 46 h 107"/>
                <a:gd name="T64" fmla="*/ 96 w 234"/>
                <a:gd name="T65" fmla="*/ 50 h 107"/>
                <a:gd name="T66" fmla="*/ 66 w 234"/>
                <a:gd name="T67" fmla="*/ 51 h 107"/>
                <a:gd name="T68" fmla="*/ 100 w 234"/>
                <a:gd name="T69" fmla="*/ 55 h 107"/>
                <a:gd name="T70" fmla="*/ 125 w 234"/>
                <a:gd name="T71" fmla="*/ 58 h 107"/>
                <a:gd name="T72" fmla="*/ 145 w 234"/>
                <a:gd name="T73" fmla="*/ 72 h 107"/>
                <a:gd name="T74" fmla="*/ 150 w 234"/>
                <a:gd name="T75" fmla="*/ 55 h 107"/>
                <a:gd name="T76" fmla="*/ 146 w 234"/>
                <a:gd name="T77" fmla="*/ 62 h 107"/>
                <a:gd name="T78" fmla="*/ 140 w 234"/>
                <a:gd name="T79" fmla="*/ 51 h 107"/>
                <a:gd name="T80" fmla="*/ 154 w 234"/>
                <a:gd name="T81" fmla="*/ 50 h 107"/>
                <a:gd name="T82" fmla="*/ 160 w 234"/>
                <a:gd name="T83" fmla="*/ 74 h 107"/>
                <a:gd name="T84" fmla="*/ 124 w 234"/>
                <a:gd name="T85" fmla="*/ 75 h 107"/>
                <a:gd name="T86" fmla="*/ 49 w 234"/>
                <a:gd name="T87" fmla="*/ 59 h 107"/>
                <a:gd name="T88" fmla="*/ 1 w 234"/>
                <a:gd name="T89" fmla="*/ 106 h 107"/>
                <a:gd name="T90" fmla="*/ 45 w 234"/>
                <a:gd name="T91" fmla="*/ 65 h 107"/>
                <a:gd name="T92" fmla="*/ 111 w 234"/>
                <a:gd name="T93" fmla="*/ 80 h 107"/>
                <a:gd name="T94" fmla="*/ 155 w 234"/>
                <a:gd name="T95" fmla="*/ 97 h 107"/>
                <a:gd name="T96" fmla="*/ 195 w 234"/>
                <a:gd name="T97" fmla="*/ 66 h 107"/>
                <a:gd name="T98" fmla="*/ 204 w 234"/>
                <a:gd name="T99" fmla="*/ 39 h 107"/>
                <a:gd name="T100" fmla="*/ 222 w 234"/>
                <a:gd name="T101" fmla="*/ 39 h 107"/>
                <a:gd name="T102" fmla="*/ 214 w 234"/>
                <a:gd name="T103" fmla="*/ 46 h 107"/>
                <a:gd name="T104" fmla="*/ 216 w 234"/>
                <a:gd name="T105" fmla="*/ 40 h 107"/>
                <a:gd name="T106" fmla="*/ 208 w 234"/>
                <a:gd name="T107" fmla="*/ 43 h 107"/>
                <a:gd name="T108" fmla="*/ 222 w 234"/>
                <a:gd name="T109" fmla="*/ 55 h 107"/>
                <a:gd name="T110" fmla="*/ 227 w 234"/>
                <a:gd name="T111" fmla="*/ 35 h 107"/>
                <a:gd name="T112" fmla="*/ 227 w 234"/>
                <a:gd name="T113" fmla="*/ 33 h 107"/>
                <a:gd name="T114" fmla="*/ 227 w 234"/>
                <a:gd name="T115" fmla="*/ 35 h 107"/>
                <a:gd name="T116" fmla="*/ 227 w 234"/>
                <a:gd name="T117" fmla="*/ 33 h 107"/>
                <a:gd name="T118" fmla="*/ 227 w 234"/>
                <a:gd name="T119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107">
                  <a:moveTo>
                    <a:pt x="178" y="70"/>
                  </a:moveTo>
                  <a:cubicBezTo>
                    <a:pt x="177" y="71"/>
                    <a:pt x="183" y="67"/>
                    <a:pt x="185" y="57"/>
                  </a:cubicBezTo>
                  <a:cubicBezTo>
                    <a:pt x="186" y="50"/>
                    <a:pt x="178" y="47"/>
                    <a:pt x="178" y="47"/>
                  </a:cubicBezTo>
                  <a:cubicBezTo>
                    <a:pt x="179" y="47"/>
                    <a:pt x="179" y="52"/>
                    <a:pt x="178" y="55"/>
                  </a:cubicBezTo>
                  <a:cubicBezTo>
                    <a:pt x="176" y="58"/>
                    <a:pt x="167" y="57"/>
                    <a:pt x="168" y="48"/>
                  </a:cubicBezTo>
                  <a:cubicBezTo>
                    <a:pt x="170" y="39"/>
                    <a:pt x="187" y="38"/>
                    <a:pt x="189" y="50"/>
                  </a:cubicBezTo>
                  <a:cubicBezTo>
                    <a:pt x="192" y="62"/>
                    <a:pt x="179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lose/>
                  <a:moveTo>
                    <a:pt x="227" y="33"/>
                  </a:moveTo>
                  <a:cubicBezTo>
                    <a:pt x="229" y="18"/>
                    <a:pt x="214" y="22"/>
                    <a:pt x="214" y="22"/>
                  </a:cubicBezTo>
                  <a:cubicBezTo>
                    <a:pt x="204" y="11"/>
                    <a:pt x="195" y="27"/>
                    <a:pt x="192" y="31"/>
                  </a:cubicBezTo>
                  <a:cubicBezTo>
                    <a:pt x="189" y="36"/>
                    <a:pt x="173" y="42"/>
                    <a:pt x="168" y="32"/>
                  </a:cubicBezTo>
                  <a:cubicBezTo>
                    <a:pt x="162" y="22"/>
                    <a:pt x="169" y="12"/>
                    <a:pt x="176" y="14"/>
                  </a:cubicBezTo>
                  <a:cubicBezTo>
                    <a:pt x="184" y="15"/>
                    <a:pt x="187" y="24"/>
                    <a:pt x="180" y="28"/>
                  </a:cubicBezTo>
                  <a:cubicBezTo>
                    <a:pt x="174" y="32"/>
                    <a:pt x="174" y="25"/>
                    <a:pt x="174" y="25"/>
                  </a:cubicBezTo>
                  <a:cubicBezTo>
                    <a:pt x="177" y="27"/>
                    <a:pt x="178" y="25"/>
                    <a:pt x="178" y="23"/>
                  </a:cubicBezTo>
                  <a:cubicBezTo>
                    <a:pt x="178" y="21"/>
                    <a:pt x="173" y="19"/>
                    <a:pt x="171" y="23"/>
                  </a:cubicBezTo>
                  <a:cubicBezTo>
                    <a:pt x="171" y="29"/>
                    <a:pt x="175" y="32"/>
                    <a:pt x="175" y="32"/>
                  </a:cubicBezTo>
                  <a:cubicBezTo>
                    <a:pt x="175" y="32"/>
                    <a:pt x="192" y="35"/>
                    <a:pt x="192" y="20"/>
                  </a:cubicBezTo>
                  <a:cubicBezTo>
                    <a:pt x="191" y="2"/>
                    <a:pt x="178" y="7"/>
                    <a:pt x="178" y="7"/>
                  </a:cubicBezTo>
                  <a:cubicBezTo>
                    <a:pt x="178" y="7"/>
                    <a:pt x="176" y="2"/>
                    <a:pt x="168" y="1"/>
                  </a:cubicBezTo>
                  <a:cubicBezTo>
                    <a:pt x="153" y="0"/>
                    <a:pt x="152" y="15"/>
                    <a:pt x="153" y="16"/>
                  </a:cubicBezTo>
                  <a:cubicBezTo>
                    <a:pt x="149" y="15"/>
                    <a:pt x="136" y="17"/>
                    <a:pt x="138" y="28"/>
                  </a:cubicBezTo>
                  <a:cubicBezTo>
                    <a:pt x="140" y="39"/>
                    <a:pt x="153" y="34"/>
                    <a:pt x="156" y="33"/>
                  </a:cubicBezTo>
                  <a:cubicBezTo>
                    <a:pt x="159" y="33"/>
                    <a:pt x="164" y="32"/>
                    <a:pt x="165" y="38"/>
                  </a:cubicBezTo>
                  <a:cubicBezTo>
                    <a:pt x="166" y="44"/>
                    <a:pt x="158" y="44"/>
                    <a:pt x="158" y="44"/>
                  </a:cubicBezTo>
                  <a:cubicBezTo>
                    <a:pt x="152" y="38"/>
                    <a:pt x="138" y="40"/>
                    <a:pt x="138" y="40"/>
                  </a:cubicBezTo>
                  <a:cubicBezTo>
                    <a:pt x="137" y="36"/>
                    <a:pt x="134" y="30"/>
                    <a:pt x="134" y="30"/>
                  </a:cubicBezTo>
                  <a:cubicBezTo>
                    <a:pt x="128" y="19"/>
                    <a:pt x="114" y="24"/>
                    <a:pt x="111" y="28"/>
                  </a:cubicBezTo>
                  <a:cubicBezTo>
                    <a:pt x="108" y="32"/>
                    <a:pt x="109" y="41"/>
                    <a:pt x="118" y="43"/>
                  </a:cubicBezTo>
                  <a:cubicBezTo>
                    <a:pt x="126" y="45"/>
                    <a:pt x="127" y="33"/>
                    <a:pt x="127" y="33"/>
                  </a:cubicBezTo>
                  <a:cubicBezTo>
                    <a:pt x="127" y="33"/>
                    <a:pt x="131" y="41"/>
                    <a:pt x="128" y="46"/>
                  </a:cubicBezTo>
                  <a:cubicBezTo>
                    <a:pt x="122" y="55"/>
                    <a:pt x="112" y="54"/>
                    <a:pt x="96" y="50"/>
                  </a:cubicBezTo>
                  <a:cubicBezTo>
                    <a:pt x="80" y="46"/>
                    <a:pt x="66" y="51"/>
                    <a:pt x="66" y="51"/>
                  </a:cubicBezTo>
                  <a:cubicBezTo>
                    <a:pt x="66" y="51"/>
                    <a:pt x="83" y="47"/>
                    <a:pt x="100" y="55"/>
                  </a:cubicBezTo>
                  <a:cubicBezTo>
                    <a:pt x="110" y="62"/>
                    <a:pt x="125" y="58"/>
                    <a:pt x="125" y="58"/>
                  </a:cubicBezTo>
                  <a:cubicBezTo>
                    <a:pt x="126" y="66"/>
                    <a:pt x="134" y="76"/>
                    <a:pt x="145" y="72"/>
                  </a:cubicBezTo>
                  <a:cubicBezTo>
                    <a:pt x="156" y="68"/>
                    <a:pt x="150" y="55"/>
                    <a:pt x="150" y="55"/>
                  </a:cubicBezTo>
                  <a:cubicBezTo>
                    <a:pt x="150" y="55"/>
                    <a:pt x="150" y="60"/>
                    <a:pt x="146" y="62"/>
                  </a:cubicBezTo>
                  <a:cubicBezTo>
                    <a:pt x="141" y="63"/>
                    <a:pt x="136" y="57"/>
                    <a:pt x="140" y="51"/>
                  </a:cubicBezTo>
                  <a:cubicBezTo>
                    <a:pt x="145" y="47"/>
                    <a:pt x="154" y="50"/>
                    <a:pt x="154" y="50"/>
                  </a:cubicBezTo>
                  <a:cubicBezTo>
                    <a:pt x="154" y="50"/>
                    <a:pt x="167" y="57"/>
                    <a:pt x="160" y="74"/>
                  </a:cubicBezTo>
                  <a:cubicBezTo>
                    <a:pt x="149" y="91"/>
                    <a:pt x="124" y="75"/>
                    <a:pt x="124" y="75"/>
                  </a:cubicBezTo>
                  <a:cubicBezTo>
                    <a:pt x="124" y="75"/>
                    <a:pt x="81" y="50"/>
                    <a:pt x="49" y="59"/>
                  </a:cubicBezTo>
                  <a:cubicBezTo>
                    <a:pt x="27" y="64"/>
                    <a:pt x="0" y="107"/>
                    <a:pt x="1" y="106"/>
                  </a:cubicBezTo>
                  <a:cubicBezTo>
                    <a:pt x="17" y="86"/>
                    <a:pt x="29" y="73"/>
                    <a:pt x="45" y="65"/>
                  </a:cubicBezTo>
                  <a:cubicBezTo>
                    <a:pt x="80" y="53"/>
                    <a:pt x="111" y="80"/>
                    <a:pt x="111" y="80"/>
                  </a:cubicBezTo>
                  <a:cubicBezTo>
                    <a:pt x="136" y="98"/>
                    <a:pt x="155" y="97"/>
                    <a:pt x="155" y="97"/>
                  </a:cubicBezTo>
                  <a:cubicBezTo>
                    <a:pt x="185" y="99"/>
                    <a:pt x="195" y="66"/>
                    <a:pt x="195" y="66"/>
                  </a:cubicBezTo>
                  <a:cubicBezTo>
                    <a:pt x="195" y="66"/>
                    <a:pt x="200" y="46"/>
                    <a:pt x="204" y="39"/>
                  </a:cubicBezTo>
                  <a:cubicBezTo>
                    <a:pt x="207" y="35"/>
                    <a:pt x="219" y="31"/>
                    <a:pt x="222" y="39"/>
                  </a:cubicBezTo>
                  <a:cubicBezTo>
                    <a:pt x="225" y="48"/>
                    <a:pt x="216" y="52"/>
                    <a:pt x="214" y="46"/>
                  </a:cubicBezTo>
                  <a:cubicBezTo>
                    <a:pt x="212" y="41"/>
                    <a:pt x="216" y="40"/>
                    <a:pt x="216" y="40"/>
                  </a:cubicBezTo>
                  <a:cubicBezTo>
                    <a:pt x="216" y="40"/>
                    <a:pt x="209" y="38"/>
                    <a:pt x="208" y="43"/>
                  </a:cubicBezTo>
                  <a:cubicBezTo>
                    <a:pt x="209" y="48"/>
                    <a:pt x="211" y="58"/>
                    <a:pt x="222" y="55"/>
                  </a:cubicBezTo>
                  <a:cubicBezTo>
                    <a:pt x="234" y="51"/>
                    <a:pt x="227" y="35"/>
                    <a:pt x="227" y="35"/>
                  </a:cubicBezTo>
                  <a:cubicBezTo>
                    <a:pt x="227" y="33"/>
                    <a:pt x="227" y="33"/>
                    <a:pt x="227" y="33"/>
                  </a:cubicBezTo>
                  <a:close/>
                  <a:moveTo>
                    <a:pt x="227" y="35"/>
                  </a:moveTo>
                  <a:cubicBezTo>
                    <a:pt x="227" y="33"/>
                    <a:pt x="227" y="33"/>
                    <a:pt x="227" y="33"/>
                  </a:cubicBezTo>
                  <a:lnTo>
                    <a:pt x="227" y="35"/>
                  </a:ln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ea typeface="腾祥铁山楷书简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762005" y="2055978"/>
            <a:ext cx="1217521" cy="12226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314203" y="2376200"/>
            <a:ext cx="2982307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诗歌艺术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762005" y="3004386"/>
            <a:ext cx="1217521" cy="122265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7314203" y="3359042"/>
            <a:ext cx="2982307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创作原则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762005" y="3952794"/>
            <a:ext cx="1217521" cy="122265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7314203" y="4341884"/>
            <a:ext cx="2982307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研究状况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982574" y="4901202"/>
            <a:ext cx="1217521" cy="122265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3534773" y="5294765"/>
            <a:ext cx="2683223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诗歌思想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149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四、杜诗的思想内容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40665"/>
            <a:ext cx="114356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杜诗的思想内容</a:t>
            </a:r>
            <a:endParaRPr lang="en-US" altLang="zh-CN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抒情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叙事与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社会生活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结合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忧国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忧民的强烈感情和坚强的理智，使他以坚韧的承受力担负起苦难人生并细致观察社会实况，</a:t>
            </a:r>
            <a:r>
              <a:rPr lang="zh-CN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体会人民的苦难，创作出具有“诗史”性质的</a:t>
            </a:r>
            <a:r>
              <a:rPr lang="zh-CN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杰作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自京赴奉先县咏怀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北征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抒情、纪行、说理、自然的观察、社会矛盾的暴露、内心冲突、收复失地的政治抱负、个人的遭遇和家庭的不幸、追念国难的哀痛和对于将的希望。 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“三吏”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、“三别”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将眼光全部对准下层社会的百姓，采用组诗形式，充满着个人和时代的血泪，产生了巨大而感人的力量。</a:t>
            </a:r>
          </a:p>
          <a:p>
            <a:pPr marL="914400" lvl="1" indent="-457200">
              <a:lnSpc>
                <a:spcPct val="200000"/>
              </a:lnSpc>
              <a:buFont typeface="+mj-ea"/>
              <a:buAutoNum type="circleNumDbPlain"/>
            </a:pPr>
            <a:endParaRPr lang="zh-CN" altLang="en-US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03041" y="902523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871970" y="231140"/>
            <a:ext cx="2681605" cy="1373505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433560" y="300990"/>
            <a:ext cx="275272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真实反映社会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抒情叙事结合生活</a:t>
            </a:r>
          </a:p>
          <a:p>
            <a:endParaRPr lang="zh-CN" altLang="en-US" dirty="0"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咏物山水诗的艺术造诣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115" y="-27305"/>
            <a:ext cx="170053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dirty="0"/>
              <a:t>6.4第四节 杜诗的思想内容 </a:t>
            </a:r>
          </a:p>
        </p:txBody>
      </p:sp>
    </p:spTree>
    <p:extLst>
      <p:ext uri="{BB962C8B-B14F-4D97-AF65-F5344CB8AC3E}">
        <p14:creationId xmlns:p14="http://schemas.microsoft.com/office/powerpoint/2010/main" val="205791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149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四、杜诗的思想内容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73805" y="659791"/>
            <a:ext cx="114356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杜诗的思想内容</a:t>
            </a:r>
            <a:endParaRPr lang="en-US" altLang="zh-CN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咏物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诗与山水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同样情深景深，显示很高的艺术造诣。 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情深景深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草堂时期创作表现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清新淡泊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圆荷浮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小叶，细麦落轻花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杨柳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枝枝弱，琵琶对对香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芹泥随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燕嘴，花粉上蜂须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细雨鱼儿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出，微风燕子斜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随风潜入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夜，润物细无声</a:t>
            </a:r>
            <a:endParaRPr lang="zh-CN" altLang="en-US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83604" y="828701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80421" y="300988"/>
            <a:ext cx="2429041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真实反映社会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抒情叙事结合生活</a:t>
            </a:r>
          </a:p>
          <a:p>
            <a:endParaRPr lang="zh-CN" altLang="en-US" dirty="0">
              <a:solidFill>
                <a:srgbClr val="FF0000"/>
              </a:solidFill>
              <a:cs typeface="锐字工房云字库小标宋GBK" panose="02010604000000000000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  <a:sym typeface="+mn-ea"/>
              </a:rPr>
              <a:t>③</a:t>
            </a:r>
            <a:r>
              <a:rPr lang="zh-CN" altLang="en-US" dirty="0">
                <a:solidFill>
                  <a:srgbClr val="C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  <a:sym typeface="+mn-ea"/>
              </a:rPr>
              <a:t>咏物山水诗的艺术造诣</a:t>
            </a:r>
            <a:endParaRPr lang="zh-CN" altLang="en-US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115" y="-27305"/>
            <a:ext cx="170053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dirty="0"/>
              <a:t>6.4第四节 杜诗的思想内容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8080" y="2067340"/>
            <a:ext cx="11023249" cy="21269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杜甫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为农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》——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咏物诗与山水</a:t>
            </a: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400" dirty="0"/>
              <a:t>锦里烟尘外，江村八九家</a:t>
            </a:r>
            <a:r>
              <a:rPr lang="zh-CN" altLang="en-US" sz="2400" dirty="0" smtClean="0"/>
              <a:t>。圆荷</a:t>
            </a:r>
            <a:r>
              <a:rPr lang="zh-CN" altLang="en-US" sz="2400" dirty="0"/>
              <a:t>浮小叶，细麦落轻花。</a:t>
            </a:r>
            <a:br>
              <a:rPr lang="zh-CN" altLang="en-US" sz="2400" dirty="0"/>
            </a:br>
            <a:r>
              <a:rPr lang="zh-CN" altLang="en-US" sz="2400" dirty="0"/>
              <a:t>卜宅从兹老，为农去国赊</a:t>
            </a:r>
            <a:r>
              <a:rPr lang="zh-CN" altLang="en-US" sz="2400" dirty="0" smtClean="0"/>
              <a:t>。远惭</a:t>
            </a:r>
            <a:r>
              <a:rPr lang="zh-CN" altLang="en-US" sz="2400" dirty="0"/>
              <a:t>勾漏令，不得问丹砂。</a:t>
            </a:r>
            <a:endParaRPr lang="zh-CN" altLang="en-US" sz="24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61708" y="450163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u="sng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清新淡泊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8080" y="2067340"/>
            <a:ext cx="11023249" cy="21269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杜甫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前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出塞九首</a:t>
            </a:r>
            <a:r>
              <a:rPr lang="en-US" altLang="zh-CN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·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其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六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》——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军事题材</a:t>
            </a:r>
            <a:endParaRPr lang="en-US" altLang="zh-CN" sz="2400" dirty="0" smtClean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挽弓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当挽强，用箭当用长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。射人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先射马，擒贼先擒王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zh-CN" altLang="en-US" sz="24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杀人亦有限，列国自有疆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。苟能制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侵陵，岂在多杀伤。</a:t>
            </a:r>
          </a:p>
        </p:txBody>
      </p:sp>
    </p:spTree>
    <p:extLst>
      <p:ext uri="{BB962C8B-B14F-4D97-AF65-F5344CB8AC3E}">
        <p14:creationId xmlns:p14="http://schemas.microsoft.com/office/powerpoint/2010/main" val="4291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880" y="934278"/>
            <a:ext cx="11023249" cy="543261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杜甫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后出塞</a:t>
            </a:r>
            <a:r>
              <a:rPr lang="en-US" altLang="zh-CN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（其一）</a:t>
            </a: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男儿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生世间，及壮当封侯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战伐有功业，焉能守旧丘。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召募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赴蓟门，军动不可留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千金买马鞭，百金装刀头。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闾里</a:t>
            </a: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送我行，亲戚拥道周。</a:t>
            </a:r>
          </a:p>
          <a:p>
            <a:pPr algn="ctr">
              <a:lnSpc>
                <a:spcPct val="17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斑白居上列，酒酣进庶羞</a:t>
            </a:r>
            <a:r>
              <a:rPr lang="zh-CN" altLang="en-US" sz="2400" dirty="0" smtClean="0">
                <a:solidFill>
                  <a:srgbClr val="333333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 smtClean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70000"/>
              </a:lnSpc>
            </a:pPr>
            <a:r>
              <a:rPr lang="zh-CN" altLang="en-US" sz="2400" dirty="0"/>
              <a:t>少年别有赠，含笑看吴钩。</a:t>
            </a:r>
            <a:endParaRPr lang="zh-CN" altLang="en-US" sz="2400" dirty="0">
              <a:solidFill>
                <a:srgbClr val="333333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32620" y="33832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C00000"/>
                </a:solidFill>
              </a:rPr>
              <a:t>战争边塞</a:t>
            </a:r>
            <a:endParaRPr kumimoji="1" lang="zh-CN" alt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杜甫后来写的“三吏”、“三别”将眼光全部对准（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下层社会的百姓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远征在外的将士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衣食富足的贵族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学识渊博的文人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杜甫后来写的“三吏”、“三别”将眼光全部对准（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下层社会的百姓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远征在外的将士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衣食富足的贵族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学识渊博的文人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五、杜诗的艺术特色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4356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一、杜诗的艺术特色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杜诗的主导风格是“</a:t>
            </a:r>
            <a:r>
              <a:rPr lang="zh-CN" altLang="zh-CN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沉郁顿挫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，主要表现为：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凝练，意象精警，结构波澜起伏，声调抑扬顿挫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构思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奇崛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宏阔。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感情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忧愤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深广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综上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，这种风格是一位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感情特别深挚、思想特别深刻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的诗人在动荡年代所创造的，其中又融入了深厚的学力和深沉的构思，达到了</a:t>
            </a:r>
            <a:r>
              <a:rPr lang="zh-CN" altLang="zh-CN" sz="2400" u="sng" dirty="0">
                <a:latin typeface="Microsoft YaHei" charset="-122"/>
                <a:ea typeface="Microsoft YaHei" charset="-122"/>
                <a:cs typeface="Microsoft YaHei" charset="-122"/>
              </a:rPr>
              <a:t>前无古人的境界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6.5第五节 杜诗的艺术特色</a:t>
            </a:r>
          </a:p>
        </p:txBody>
      </p:sp>
      <p:sp>
        <p:nvSpPr>
          <p:cNvPr id="14" name="矩形 13"/>
          <p:cNvSpPr/>
          <p:nvPr/>
        </p:nvSpPr>
        <p:spPr>
          <a:xfrm>
            <a:off x="4729000" y="1096909"/>
            <a:ext cx="22589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杜甫的艺术特色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10116434" y="156802"/>
            <a:ext cx="24290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沉郁顿挫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第一层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第二层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第三层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6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五、杜诗的艺术特色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1" y="828701"/>
            <a:ext cx="1065081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一、杜诗的艺术特色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）第一层：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表层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语言之凝练，意象之精警，</a:t>
            </a:r>
            <a:r>
              <a:rPr lang="zh-CN" altLang="zh-CN" sz="2400" b="1" u="sng" dirty="0">
                <a:latin typeface="Microsoft YaHei" charset="-122"/>
                <a:ea typeface="Microsoft YaHei" charset="-122"/>
                <a:cs typeface="Microsoft YaHei" charset="-122"/>
              </a:rPr>
              <a:t>结构之波澜起伏，声调之抑扬顿挫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，皆给人以凝重深沉、千锤百炼、百转千回之感，这形成了杜诗总体的艺术风貌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例如：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三顾频频天下事，两朝开济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老臣心。</a:t>
            </a:r>
            <a:endParaRPr lang="en-US" altLang="zh-CN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例如：一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去紫台连朔漠，独留青冢向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黄昏。</a:t>
            </a:r>
            <a:endParaRPr lang="en-US" altLang="zh-CN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6.5第五节 杜诗的艺术特色</a:t>
            </a:r>
          </a:p>
        </p:txBody>
      </p:sp>
      <p:sp>
        <p:nvSpPr>
          <p:cNvPr id="14" name="矩形 13"/>
          <p:cNvSpPr/>
          <p:nvPr/>
        </p:nvSpPr>
        <p:spPr>
          <a:xfrm>
            <a:off x="4729000" y="1096909"/>
            <a:ext cx="22589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杜甫的艺术特色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10116434" y="156802"/>
            <a:ext cx="24290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沉郁顿挫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第一层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第二层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第三层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五、杜诗的艺术特色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4356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一、杜诗的艺术特色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）第二层：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诗歌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艺术构思的奇崛宏阔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作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诗以学力胜，经过</a:t>
            </a:r>
            <a:r>
              <a:rPr lang="zh-CN" altLang="zh-CN" sz="2400" u="sng" dirty="0">
                <a:latin typeface="Microsoft YaHei" charset="-122"/>
                <a:ea typeface="Microsoft YaHei" charset="-122"/>
                <a:cs typeface="Microsoft YaHei" charset="-122"/>
              </a:rPr>
              <a:t>呕心沥血、惨淡经营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的过程，导致诗篇呈现出深沉凝重、微观曲折之貌。思想力的深厚使诗歌深沉隽永，具备了</a:t>
            </a:r>
            <a:r>
              <a:rPr lang="zh-CN" altLang="zh-CN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潜气内转、一唱三叹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的艺术效果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杜甫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自称“为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人性僻耽佳句，语不惊人死不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休”。</a:t>
            </a:r>
            <a:endParaRPr lang="en-US" altLang="zh-CN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李白戏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赠“饭颗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山头逢杜甫，头戴笠子日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卓午。借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问别来太瘦生，总为以前作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诗苦”</a:t>
            </a:r>
            <a:endParaRPr lang="zh-CN" altLang="en-US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endParaRPr lang="zh-CN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6.5第五节 杜诗的艺术特色</a:t>
            </a:r>
          </a:p>
        </p:txBody>
      </p:sp>
      <p:sp>
        <p:nvSpPr>
          <p:cNvPr id="14" name="矩形 13"/>
          <p:cNvSpPr/>
          <p:nvPr/>
        </p:nvSpPr>
        <p:spPr>
          <a:xfrm>
            <a:off x="4729000" y="1096909"/>
            <a:ext cx="22589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杜甫的艺术特色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10116434" y="156802"/>
            <a:ext cx="24290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沉郁顿挫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第一层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第二层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第三层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五、杜诗的艺术特色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43567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一、杜诗的艺术特色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第三层面：诗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中凝聚了作者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忧愤深广的感情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一生遵循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儒学</a:t>
            </a:r>
            <a:r>
              <a:rPr lang="zh-CN" altLang="zh-CN" sz="2400" u="sng" dirty="0">
                <a:latin typeface="Microsoft YaHei" charset="-122"/>
                <a:ea typeface="Microsoft YaHei" charset="-122"/>
                <a:cs typeface="Microsoft YaHei" charset="-122"/>
              </a:rPr>
              <a:t>仁政而爱民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的思想，以满腔爱心拥抱的是疮痍满的乾坤，遍地破碎的山河，目睹世间危难不能拯救，眼看百姓受苦而无能为力，深沉的感情激起了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深沉的痛苦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，使他的诗风显得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格外沉痛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例如：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君不见空墙日色晚，此老无声泪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垂血。</a:t>
            </a:r>
            <a:endParaRPr lang="en-US" altLang="zh-CN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例如：汝曹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催我老，回首泪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纵横。</a:t>
            </a:r>
            <a:endParaRPr lang="en-US" altLang="zh-CN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例如：访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旧半为鬼，惊呼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热中肠。</a:t>
            </a:r>
            <a:endParaRPr lang="zh-CN" altLang="en-US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endParaRPr lang="zh-CN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6.5第五节 杜诗的艺术特色</a:t>
            </a:r>
          </a:p>
        </p:txBody>
      </p:sp>
      <p:sp>
        <p:nvSpPr>
          <p:cNvPr id="14" name="矩形 13"/>
          <p:cNvSpPr/>
          <p:nvPr/>
        </p:nvSpPr>
        <p:spPr>
          <a:xfrm>
            <a:off x="4729000" y="1096909"/>
            <a:ext cx="22589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杜甫的艺术特色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10116434" y="156802"/>
            <a:ext cx="24290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沉郁顿挫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第一层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第二层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第三层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4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五、杜诗的艺术特色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4356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一、杜诗的艺术特色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杜诗的主导风格是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     ）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，主要表现为：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</a:t>
            </a:r>
            <a:r>
              <a:rPr lang="zh-CN" altLang="en-US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（      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意象精警，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结构</a:t>
            </a:r>
            <a:r>
              <a:rPr lang="zh-CN" altLang="en-US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（      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起伏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，声调抑扬顿挫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构思</a:t>
            </a:r>
            <a:r>
              <a:rPr lang="zh-CN" altLang="en-US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（     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宏阔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      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忧愤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深广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综上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，这种风格是一位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感情特别深挚、思想特别深刻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的诗人在动荡年代所创造的，其中又融入了深厚的学力和深沉的构思，达到了</a:t>
            </a:r>
            <a:r>
              <a:rPr lang="zh-CN" altLang="zh-CN" sz="2400" u="sng" dirty="0">
                <a:latin typeface="Microsoft YaHei" charset="-122"/>
                <a:ea typeface="Microsoft YaHei" charset="-122"/>
                <a:cs typeface="Microsoft YaHei" charset="-122"/>
              </a:rPr>
              <a:t>前无古人的境界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6.5第五节 杜诗的艺术特色</a:t>
            </a:r>
          </a:p>
        </p:txBody>
      </p:sp>
      <p:sp>
        <p:nvSpPr>
          <p:cNvPr id="14" name="矩形 13"/>
          <p:cNvSpPr/>
          <p:nvPr/>
        </p:nvSpPr>
        <p:spPr>
          <a:xfrm>
            <a:off x="4729000" y="1096909"/>
            <a:ext cx="22589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318986" y="231110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杜甫的艺术特色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10116434" y="156802"/>
            <a:ext cx="24290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沉郁顿挫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第一层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②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第二层</a:t>
            </a:r>
          </a:p>
          <a:p>
            <a:r>
              <a:rPr lang="en-US" altLang="zh-CN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③</a:t>
            </a:r>
            <a:r>
              <a:rPr lang="zh-CN" altLang="en-US" dirty="0"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第三层</a:t>
            </a: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59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" y="72497"/>
            <a:ext cx="780803" cy="7808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43151" y="853580"/>
            <a:ext cx="10739249" cy="5028428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STZhongsong" charset="-122"/>
                <a:ea typeface="STZhongsong" charset="-122"/>
                <a:cs typeface="STZhongsong" charset="-122"/>
              </a:rPr>
              <a:t>杜甫  </a:t>
            </a:r>
            <a:r>
              <a:rPr lang="en-US" altLang="zh-CN" sz="2400" b="1" dirty="0" smtClean="0"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b="1" dirty="0">
                <a:latin typeface="STZhongsong" charset="-122"/>
                <a:ea typeface="STZhongsong" charset="-122"/>
                <a:cs typeface="STZhongsong" charset="-122"/>
              </a:rPr>
              <a:t>茅屋为秋风所破歌</a:t>
            </a:r>
            <a:r>
              <a:rPr lang="en-US" altLang="zh-CN" sz="2400" b="1" dirty="0" smtClean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八月秋高风怒号，卷我屋上三重茅。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茅飞渡江洒江郊，高者挂罥长林梢，下者飘转沉塘坳。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南村群童欺我老无力，忍能对面为盗贼。公然抱茅入竹去。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唇焦口燥呼不得，归来倚杖自叹息。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俄顷风定云墨色，秋天漠漠向昏黑。布衾多年冷似铁，娇儿恶卧踏里裂。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床头屋漏无干处，雨脚如麻未断绝。自经丧乱少睡眠，长夜沾湿何由彻！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安得广厦千万间，大庇天下寒士俱欢颜，风雨不动安如山。</a:t>
            </a:r>
            <a:endParaRPr lang="en-US" altLang="zh-CN" sz="2400" b="1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呜呼！何时眼前突兀见此屋，吾庐独破受冻死亦足！</a:t>
            </a: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6.5第五节 杜诗的艺术特色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杜诗的主导风格是（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高远壮大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沉郁顿挫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清新亮丽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萎靡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杜诗的主导风格是（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高远壮大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沉郁顿挫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清新亮丽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萎靡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3094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六、杜诗的创作原则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476" y="962100"/>
            <a:ext cx="1106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杜诗的创作规则［简答］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重视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兴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、观、群、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怨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的教化功能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，这突出表现在对陈子昂、元稹的评价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对唐代反对唐初及齐梁浮靡文风，对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复兴汉魏风骨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的诗歌革新运动持赞成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态度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重视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形式技巧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，注意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语言，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“为人性僻耽佳句，语不惊人死不休”</a:t>
            </a:r>
            <a:endParaRPr lang="zh-CN" altLang="en-US" sz="2400" dirty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95" y="241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6.6第六节 杜诗的创作原则</a:t>
            </a:r>
          </a:p>
        </p:txBody>
      </p:sp>
      <p:sp>
        <p:nvSpPr>
          <p:cNvPr id="14" name="矩形 13"/>
          <p:cNvSpPr/>
          <p:nvPr/>
        </p:nvSpPr>
        <p:spPr>
          <a:xfrm>
            <a:off x="4970322" y="246382"/>
            <a:ext cx="16962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7924" y="4007371"/>
            <a:ext cx="11587154" cy="1436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杜甫评价陈子昂：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有才继骚雅，哲匠不比肩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。公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生扬马后，名与日月悬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……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终古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立忠义，感遇有遗编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3094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六、杜诗的创作原则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476" y="1127516"/>
            <a:ext cx="110640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杜诗的创作规则［简答］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总之，杜甫在创作理论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一方面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强调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思想内容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，同时又注重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艺术表现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一方面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推重古体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，又留心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近体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一方面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要求风格语言的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雄浑古朴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，又重视雕琢用心，讲究</a:t>
            </a:r>
            <a:r>
              <a:rPr lang="zh-CN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清丽华美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这种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眼界开阔、注意到艺术创作的各个方面的特色，构成了杜甫“不薄今人爱古人”的“转益多师”的理论原则。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2595" y="241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6.6第六节 杜诗的创作原则</a:t>
            </a:r>
          </a:p>
        </p:txBody>
      </p:sp>
      <p:sp>
        <p:nvSpPr>
          <p:cNvPr id="14" name="矩形 13"/>
          <p:cNvSpPr/>
          <p:nvPr/>
        </p:nvSpPr>
        <p:spPr>
          <a:xfrm>
            <a:off x="4970322" y="246382"/>
            <a:ext cx="16962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0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杜甫对唐代反对唐初及齐梁浮靡文风，对复兴汉魏风骨的诗歌革新运动持（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赞成态度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反对态度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中立态度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无态度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23182"/>
            <a:ext cx="110640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（一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）杜甫家世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，字</a:t>
            </a:r>
            <a:r>
              <a:rPr lang="zh-CN" altLang="en-US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，有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杜陵布衣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、“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少陵野老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”之称。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杜甫被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尊为“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诗圣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，杜甫诗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被称为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诗史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”。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祖父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杜审言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峤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崔融、苏味道同为“文章四友”。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885827" y="1142484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81534" y="-40100"/>
            <a:ext cx="139001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dirty="0"/>
              <a:t>6.1.1一、杜甫的家世 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8037514" y="130342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03944" y="231110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②</a:t>
            </a:r>
            <a:r>
              <a:rPr lang="zh-CN" altLang="en-US" dirty="0"/>
              <a:t>杜甫的经历</a:t>
            </a:r>
            <a:endParaRPr lang="en-US" altLang="zh-CN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pic>
        <p:nvPicPr>
          <p:cNvPr id="15" name="Picture 2" descr="https://timgsa.baidu.com/timg?image&amp;quality=80&amp;size=b9999_10000&amp;sec=1595331788346&amp;di=df58342faa07e5059d2aa85a444b56d0&amp;imgtype=0&amp;src=http%3A%2F%2Fold.zgjhjy.com%2FUpFiles%2F3214123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5" y="2206258"/>
            <a:ext cx="33051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杜甫对唐代反对唐初及齐梁浮靡文风，对复兴汉魏风骨的诗歌革新运动持（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</a:rPr>
              <a:t>赞成态度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反对态度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中立态度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无态度</a:t>
            </a:r>
          </a:p>
        </p:txBody>
      </p:sp>
      <p:pic>
        <p:nvPicPr>
          <p:cNvPr id="7170" name="Picture 2" descr="https://sfs-public.shangdejigou.cn/teach-resource/question_content/picture/caff6e441ad98ffb04a47309513a1afd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2919108"/>
            <a:ext cx="5845764" cy="245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杜甫诗歌的创作原则是（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重视诗歌兴、观、群、怨的教化功能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反对唐初及齐梁浮靡文风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赞成复兴汉魏风骨的诗歌革新运动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沉郁顿挫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撷取其长，转益多师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杜甫诗歌的创作原则是（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重视诗歌兴、观、群、怨的教化功能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反对唐初及齐梁浮靡文风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赞成复兴汉魏风骨的诗歌革新运动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沉郁顿挫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</a:t>
            </a:r>
            <a:r>
              <a:rPr lang="zh-CN" altLang="en-US" sz="2800" dirty="0">
                <a:solidFill>
                  <a:srgbClr val="C00000"/>
                </a:solidFill>
              </a:rPr>
              <a:t>撷取其长，转益多师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61669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七、杜甫研究状况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（一）古代研究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唐朝：只得到元稹、白居易、韩愈的推崇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宋朝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作为伟大诗人的地位被确立，千家注杜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明清：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王嗣奭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杜臆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钱谦益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钱注杜诗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仇兆鳌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杜诗详注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浦起龙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读杜心解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杨伦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杜诗镜铨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85503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294418" y="188697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杜甫的创作原则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77425" y="213995"/>
            <a:ext cx="207708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历代杜甫研究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新时期杜甫研究</a:t>
            </a:r>
            <a:r>
              <a:rPr lang="zh-CN" altLang="zh-CN" dirty="0"/>
              <a:t> </a:t>
            </a:r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6.7第七节 杜甫研究状况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61669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七、杜甫研究状况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（一）古代研究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唐朝：只得到元稹、白居易、韩愈的推崇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宋朝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作为伟大诗人的地位被确立，千家注杜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明清：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______《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杜臆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钱谦益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钱注杜诗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》______《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杜诗详注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lvl="1"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______《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读杜心解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杨伦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杜诗镜铨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2103" y="-12514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6.7第七节 杜甫研究状况</a:t>
            </a:r>
          </a:p>
        </p:txBody>
      </p:sp>
      <p:sp>
        <p:nvSpPr>
          <p:cNvPr id="14" name="矩形 13"/>
          <p:cNvSpPr/>
          <p:nvPr/>
        </p:nvSpPr>
        <p:spPr>
          <a:xfrm>
            <a:off x="4874073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294418" y="188697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杜甫的创作原则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77425" y="213995"/>
            <a:ext cx="207708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历代杜甫研究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新时期杜甫研究</a:t>
            </a:r>
            <a:r>
              <a:rPr lang="zh-CN" altLang="zh-CN" dirty="0"/>
              <a:t> </a:t>
            </a:r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61669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七、杜甫研究状况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628444"/>
            <a:ext cx="1143567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（二）新时期杜甫研究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、综合研究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始于：刘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大杰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中国文学发展史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部分、对郭沫若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李白与杜甫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的批评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萧涤非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杜甫研究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，代表了我国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en-US" altLang="zh-CN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</a:t>
            </a: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年代前杜甫研究的水平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朱东润《杜甫叙论》，陈贻焮《杜甫评传》，莫砺锋《杜甫评传》。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3263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863888" y="108052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杜甫的创作原则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446895" y="133350"/>
            <a:ext cx="21685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①</a:t>
            </a:r>
            <a:r>
              <a:rPr lang="zh-CN" altLang="zh-CN" b="1" dirty="0"/>
              <a:t>历代杜甫研究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zh-CN" b="1" dirty="0">
                <a:solidFill>
                  <a:srgbClr val="FF0000"/>
                </a:solidFill>
              </a:rPr>
              <a:t>新时期杜甫研究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6.7第七节 杜甫研究状况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61669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七、杜甫研究状况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628444"/>
            <a:ext cx="1143567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（二）新时期杜甫研究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、思想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研究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儒家思想、爱国爱民思想、佛道思想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）杜甫</a:t>
            </a:r>
            <a:r>
              <a:rPr lang="zh-CN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儒家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思想研究。如张忠纲、康伊等。</a:t>
            </a:r>
            <a:endParaRPr lang="zh-CN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）杜甫</a:t>
            </a:r>
            <a:r>
              <a:rPr lang="zh-CN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爱国爱民思想渊源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研究新的开拓。如邓小军、刘明华、胡晓明、裴斐、谢思炜等。</a:t>
            </a:r>
            <a:endParaRPr lang="zh-CN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）杜甫</a:t>
            </a:r>
            <a:r>
              <a:rPr lang="zh-CN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受佛道思想影响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的研究有一定突破。如郭沫若、钟来茵、吕徵、陈允吉、谢思炜、孙昌武等。</a:t>
            </a: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3263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863888" y="108052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杜甫的创作原则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446895" y="133350"/>
            <a:ext cx="21685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①</a:t>
            </a:r>
            <a:r>
              <a:rPr lang="zh-CN" altLang="zh-CN" b="1" dirty="0"/>
              <a:t>历代杜甫研究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zh-CN" b="1" dirty="0">
                <a:solidFill>
                  <a:srgbClr val="FF0000"/>
                </a:solidFill>
              </a:rPr>
              <a:t>新时期杜甫研究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6.7第七节 杜甫研究状况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61669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七、杜甫研究状况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628444"/>
            <a:ext cx="114356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（二）新时期杜甫研究</a:t>
            </a:r>
            <a:endParaRPr lang="en-US" altLang="zh-CN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、李杜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比较研究</a:t>
            </a: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第一部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罗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宗强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李杜论略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20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）燕白《简论李白和杜甫》，重点对李杜诗歌的特点、异同加以概括和总结，否定抑杜扬李观点。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3263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863888" y="108052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杜甫的创作原则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446895" y="133350"/>
            <a:ext cx="21685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①</a:t>
            </a:r>
            <a:r>
              <a:rPr lang="zh-CN" altLang="zh-CN" b="1" dirty="0"/>
              <a:t>历代杜甫研究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zh-CN" b="1" dirty="0">
                <a:solidFill>
                  <a:srgbClr val="FF0000"/>
                </a:solidFill>
              </a:rPr>
              <a:t>新时期杜甫研究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6.7第七节 杜甫研究状况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61669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七、杜甫研究状况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628444"/>
            <a:ext cx="114356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（二）新时期杜甫研究</a:t>
            </a:r>
            <a:endParaRPr lang="en-US" altLang="zh-CN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、李杜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比较研究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）萧瑞峰《李杜诗论新探》，萧华荣《文学批评史上的李白》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张浩逊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《李杜咏月比较论》，康怀远《元白批评李白刍议》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李一飞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《李杜比较、李杜优劣论探析》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方凤岐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《“李杜文章在，光焰万丈长”——关于李杜评估的历史回顾》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吴光兴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《李杜独尊与八世纪诗歌的价值重估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）此外，有分体、分类、分时期、分地域研究，杜诗学研究，杜诗海外研究等。</a:t>
            </a:r>
            <a:endParaRPr lang="en-US" altLang="zh-CN" sz="24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3263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863888" y="108052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杜甫的创作原则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446895" y="133350"/>
            <a:ext cx="21685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①</a:t>
            </a:r>
            <a:r>
              <a:rPr lang="zh-CN" altLang="zh-CN" b="1" dirty="0"/>
              <a:t>历代杜甫研究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zh-CN" b="1" dirty="0">
                <a:solidFill>
                  <a:srgbClr val="FF0000"/>
                </a:solidFill>
              </a:rPr>
              <a:t>新时期杜甫研究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537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6.7第七节 杜甫研究状况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476" y="826638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（二）杜甫的经历（生平分期）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读书与壮游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困食长安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陷贼与为官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漂泊西南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zh-CN" altLang="en-US" sz="2400" b="1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58735" y="1039038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1369" y="-27400"/>
            <a:ext cx="1402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-apple-system"/>
              </a:rPr>
              <a:t>6.1.2二、杜甫的经历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8078789" y="397677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45219" y="498445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en-US" dirty="0">
                <a:solidFill>
                  <a:srgbClr val="FF0000"/>
                </a:solidFill>
              </a:rPr>
              <a:t>杜甫的经历</a:t>
            </a:r>
            <a:endParaRPr lang="en-US" altLang="zh-CN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杜甫作为伟大诗人地位的确立是在（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宋代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元代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明代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杜甫作为伟大诗人地位的确立是在（ </a:t>
            </a:r>
            <a:r>
              <a:rPr lang="zh-CN" altLang="en-US" sz="2800" dirty="0" smtClean="0"/>
              <a:t>）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宋代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元代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明代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b="1" dirty="0">
                <a:solidFill>
                  <a:srgbClr val="0070C0"/>
                </a:solidFill>
              </a:rPr>
              <a:t>千家注杜</a:t>
            </a:r>
            <a:r>
              <a:rPr lang="zh-CN" altLang="en-US" sz="2800" dirty="0"/>
              <a:t>的局面出现在（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宋代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元代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明代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清代</a:t>
            </a:r>
          </a:p>
        </p:txBody>
      </p:sp>
      <p:pic>
        <p:nvPicPr>
          <p:cNvPr id="9218" name="Picture 2" descr="https://sfs-public.shangdejigou.cn/teach-resource/question_content/picture/ba7470e87bdd19111e3d52d43fee42e6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59" y="2688574"/>
            <a:ext cx="5176778" cy="22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千家注杜的局面出现在（ </a:t>
            </a:r>
            <a:r>
              <a:rPr lang="zh-CN" altLang="en-US" sz="2800" dirty="0" smtClean="0"/>
              <a:t>）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宋代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元代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明代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29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新时期研究李白、杜甫的第一部论著是罗宗强的（ ）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A:《李白与杜甫》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B《简论李白与杜甫》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C:《李杜简论》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D:《李杜论略》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29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新时期研究李白、杜甫的第一部论著是</a:t>
            </a:r>
            <a:r>
              <a:rPr lang="zh-CN" altLang="en-US" sz="2800" b="1" dirty="0">
                <a:solidFill>
                  <a:srgbClr val="0070C0"/>
                </a:solidFill>
              </a:rPr>
              <a:t>罗宗强</a:t>
            </a:r>
            <a:r>
              <a:rPr lang="zh-CN" altLang="en-US" sz="2800" dirty="0"/>
              <a:t>的（ ）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A:《李白与杜甫》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B《简论李白与杜甫》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C:《李杜简论》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D:《李杜论略》</a:t>
            </a:r>
          </a:p>
        </p:txBody>
      </p:sp>
      <p:pic>
        <p:nvPicPr>
          <p:cNvPr id="8194" name="Picture 2" descr="https://sfs-public.shangdejigou.cn/teach-resource/question_content/picture/013c2e59b1e8c8d54e2e1dd53477a676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812945"/>
            <a:ext cx="4892040" cy="21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下列诗人，被尊为“诗圣”的是（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A:杜甫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B:李白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C:王维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D:白居易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下列诗人，被尊为“诗圣”的是（ </a:t>
            </a:r>
            <a:r>
              <a:rPr lang="zh-CN" altLang="en-US" sz="2800" dirty="0" smtClean="0"/>
              <a:t>）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A:杜甫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B:李白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C:王维</a:t>
            </a:r>
          </a:p>
          <a:p>
            <a:pPr fontAlgn="t">
              <a:lnSpc>
                <a:spcPct val="150000"/>
              </a:lnSpc>
            </a:pPr>
            <a:r>
              <a:rPr lang="zh-CN" altLang="en-US" sz="2800" dirty="0"/>
              <a:t>D:白居易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05" y="2704465"/>
            <a:ext cx="6215380" cy="274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fs-public.shangdejigou.cn/teach-resource/question_content/picture/a7be6e58cec93f5e79b0226fafe110be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872900"/>
            <a:ext cx="5976620" cy="365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3086100"/>
            <a:ext cx="5544820" cy="2451209"/>
          </a:xfrm>
          <a:prstGeom prst="rect">
            <a:avLst/>
          </a:prstGeom>
        </p:spPr>
      </p:pic>
      <p:pic>
        <p:nvPicPr>
          <p:cNvPr id="7" name="Picture 2" descr="http://store.sunlands.com/qiyejia/original/20190325/11100817132223610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63" y="196532"/>
            <a:ext cx="8073234" cy="25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34340" y="708660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表格在手</a:t>
            </a:r>
            <a:endParaRPr kumimoji="1" lang="en-US" altLang="zh-CN" sz="2800" dirty="0" smtClean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sz="28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考试都有</a:t>
            </a:r>
            <a:endParaRPr kumimoji="1" lang="zh-CN" altLang="en-US" sz="28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69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320" y="2309179"/>
            <a:ext cx="10972800" cy="1143000"/>
          </a:xfrm>
        </p:spPr>
        <p:txBody>
          <a:bodyPr/>
          <a:lstStyle/>
          <a:p>
            <a:r>
              <a:rPr kumimoji="1" lang="zh-CN" altLang="en-US" dirty="0" smtClean="0"/>
              <a:t>周四晚</a:t>
            </a:r>
            <a:r>
              <a:rPr kumimoji="1" lang="en-US" altLang="zh-CN" dirty="0" smtClean="0"/>
              <a:t>7:15</a:t>
            </a:r>
            <a:r>
              <a:rPr kumimoji="1" lang="zh-CN" altLang="en-US" dirty="0" smtClean="0"/>
              <a:t>直播间❤️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6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189186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</a:t>
            </a:r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生平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杜甫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9476" y="883847"/>
            <a:ext cx="108179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（二）杜甫的经历（生平分期）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读书与壮游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主要内容是读书和游历。真正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的创作始于七岁《壮游诗》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b="1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）困食长安</a:t>
            </a:r>
            <a:r>
              <a:rPr lang="zh-CN" altLang="en-US" sz="2400" b="1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时期</a:t>
            </a:r>
            <a:r>
              <a:rPr lang="zh-CN" altLang="en-US" sz="24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（科举不中、生活艰难）</a:t>
            </a:r>
            <a:endParaRPr lang="en-US" altLang="zh-CN" sz="24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例如：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奉赠韦左丞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丈二十二韵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赠翰林张学士</a:t>
            </a:r>
            <a:r>
              <a:rPr lang="en-US" altLang="zh-CN" sz="2400" dirty="0" smtClean="0">
                <a:solidFill>
                  <a:prstClr val="black"/>
                </a:solidFill>
                <a:latin typeface="KaiTi" charset="-122"/>
                <a:ea typeface="KaiTi" charset="-122"/>
                <a:cs typeface="KaiTi" charset="-122"/>
              </a:rPr>
              <a:t>》——</a:t>
            </a:r>
            <a:r>
              <a:rPr lang="zh-CN" altLang="zh-CN" sz="2400" dirty="0" smtClean="0"/>
              <a:t>投诗献赋</a:t>
            </a:r>
            <a:endParaRPr lang="en-US" altLang="zh-CN" sz="2400" dirty="0" smtClean="0">
              <a:solidFill>
                <a:prstClr val="black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兵车行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zh-CN" sz="2400" dirty="0">
                <a:latin typeface="STZhongsong" charset="-122"/>
                <a:ea typeface="STZhongsong" charset="-122"/>
                <a:cs typeface="STZhongsong" charset="-122"/>
              </a:rPr>
              <a:t>《丽人行》 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u="sng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自京赴奉先县咏怀五百字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en-US" altLang="zh-CN" sz="2400" dirty="0" smtClean="0">
                <a:solidFill>
                  <a:prstClr val="black"/>
                </a:solidFill>
                <a:latin typeface="STZhongsong" charset="-122"/>
                <a:ea typeface="STZhongsong" charset="-122"/>
                <a:cs typeface="STZhongsong" charset="-122"/>
              </a:rPr>
              <a:t>——</a:t>
            </a:r>
            <a:r>
              <a:rPr lang="zh-CN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百姓谋生辛苦</a:t>
            </a:r>
            <a:endParaRPr lang="en-US" altLang="zh-CN" sz="2400" dirty="0" smtClean="0">
              <a:solidFill>
                <a:prstClr val="black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9249" y="104110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065454" y="376722"/>
            <a:ext cx="2266430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杜甫的生平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10331884" y="477490"/>
            <a:ext cx="1888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①</a:t>
            </a:r>
            <a:r>
              <a:rPr lang="zh-CN" altLang="en-US" dirty="0">
                <a:solidFill>
                  <a:srgbClr val="000000"/>
                </a:solidFill>
                <a:latin typeface="锐字工房云字库小标宋GBK" panose="02010604000000000000" charset="-122"/>
                <a:ea typeface="锐字工房云字库小标宋GBK" panose="02010604000000000000" charset="-122"/>
                <a:cs typeface="锐字工房云字库小标宋GBK" panose="02010604000000000000" charset="-122"/>
              </a:rPr>
              <a:t>杜甫的家世</a:t>
            </a:r>
          </a:p>
          <a:p>
            <a:endParaRPr lang="en-US" altLang="zh-CN" b="1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en-US" dirty="0">
                <a:solidFill>
                  <a:srgbClr val="FF0000"/>
                </a:solidFill>
              </a:rPr>
              <a:t>杜甫的经历</a:t>
            </a:r>
            <a:endParaRPr lang="en-US" altLang="zh-CN" dirty="0">
              <a:solidFill>
                <a:srgbClr val="FF0000"/>
              </a:solidFill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1369" y="-27400"/>
            <a:ext cx="1402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-apple-system"/>
              </a:rPr>
              <a:t>6.1.2二、杜甫的经历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9144</Words>
  <Application>Microsoft Office PowerPoint</Application>
  <PresentationFormat>自定义</PresentationFormat>
  <Paragraphs>874</Paragraphs>
  <Slides>89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0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周四晚7:15直播间❤️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</cp:lastModifiedBy>
  <cp:revision>978</cp:revision>
  <cp:lastPrinted>2020-07-21T10:25:15Z</cp:lastPrinted>
  <dcterms:created xsi:type="dcterms:W3CDTF">2019-10-23T09:08:26Z</dcterms:created>
  <dcterms:modified xsi:type="dcterms:W3CDTF">2020-07-21T13:44:31Z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2052-1.5.0.2161</vt:lpwstr>
  </property>
</Properties>
</file>